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019" r:id="rId2"/>
    <p:sldId id="258" r:id="rId3"/>
    <p:sldId id="2041" r:id="rId4"/>
    <p:sldId id="2042" r:id="rId5"/>
    <p:sldId id="2043" r:id="rId6"/>
    <p:sldId id="2044" r:id="rId7"/>
    <p:sldId id="2093" r:id="rId8"/>
    <p:sldId id="2046" r:id="rId9"/>
    <p:sldId id="2045" r:id="rId10"/>
    <p:sldId id="2047" r:id="rId11"/>
    <p:sldId id="2048" r:id="rId12"/>
    <p:sldId id="2049" r:id="rId13"/>
    <p:sldId id="2050" r:id="rId14"/>
    <p:sldId id="2051" r:id="rId15"/>
    <p:sldId id="2052" r:id="rId16"/>
    <p:sldId id="2053" r:id="rId17"/>
    <p:sldId id="2054" r:id="rId18"/>
    <p:sldId id="2055" r:id="rId19"/>
    <p:sldId id="2057" r:id="rId20"/>
    <p:sldId id="2059" r:id="rId21"/>
    <p:sldId id="2058" r:id="rId22"/>
    <p:sldId id="2060" r:id="rId23"/>
    <p:sldId id="2061" r:id="rId24"/>
    <p:sldId id="2062" r:id="rId25"/>
    <p:sldId id="2066" r:id="rId26"/>
    <p:sldId id="2064" r:id="rId27"/>
    <p:sldId id="2065" r:id="rId28"/>
    <p:sldId id="2067" r:id="rId29"/>
    <p:sldId id="2068" r:id="rId30"/>
    <p:sldId id="2070" r:id="rId31"/>
    <p:sldId id="2071" r:id="rId32"/>
    <p:sldId id="2069" r:id="rId33"/>
    <p:sldId id="2072" r:id="rId34"/>
    <p:sldId id="2073" r:id="rId35"/>
    <p:sldId id="2074" r:id="rId36"/>
    <p:sldId id="2075" r:id="rId37"/>
    <p:sldId id="2076" r:id="rId38"/>
    <p:sldId id="2077" r:id="rId39"/>
    <p:sldId id="2078" r:id="rId40"/>
    <p:sldId id="2079" r:id="rId41"/>
    <p:sldId id="2080" r:id="rId42"/>
    <p:sldId id="2081" r:id="rId43"/>
    <p:sldId id="2082" r:id="rId44"/>
    <p:sldId id="2083" r:id="rId45"/>
    <p:sldId id="2084" r:id="rId46"/>
    <p:sldId id="2085" r:id="rId47"/>
    <p:sldId id="2086" r:id="rId48"/>
    <p:sldId id="2087" r:id="rId49"/>
    <p:sldId id="2088" r:id="rId50"/>
    <p:sldId id="2089" r:id="rId51"/>
    <p:sldId id="2090" r:id="rId52"/>
    <p:sldId id="209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11" pos="438" userDrawn="1">
          <p15:clr>
            <a:srgbClr val="A4A3A4"/>
          </p15:clr>
        </p15:guide>
        <p15:guide id="12" pos="2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57"/>
    <p:restoredTop sz="95439"/>
  </p:normalViewPr>
  <p:slideViewPr>
    <p:cSldViewPr snapToGrid="0" snapToObjects="1" showGuides="1">
      <p:cViewPr varScale="1">
        <p:scale>
          <a:sx n="62" d="100"/>
          <a:sy n="62" d="100"/>
        </p:scale>
        <p:origin x="1136" y="28"/>
      </p:cViewPr>
      <p:guideLst>
        <p:guide orient="horz" pos="2160"/>
        <p:guide pos="7242"/>
        <p:guide pos="3840"/>
        <p:guide orient="horz" pos="346"/>
        <p:guide orient="horz" pos="3974"/>
        <p:guide pos="5541"/>
        <p:guide pos="438"/>
        <p:guide pos="21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A36EE-1F52-4A28-AB57-BB0CEFCCC6FC}" type="doc">
      <dgm:prSet loTypeId="urn:microsoft.com/office/officeart/2005/8/layout/hProcess9" loCatId="process" qsTypeId="urn:microsoft.com/office/officeart/2005/8/quickstyle/simple5" qsCatId="simple" csTypeId="urn:microsoft.com/office/officeart/2005/8/colors/colorful1" csCatId="colorful" phldr="1"/>
      <dgm:spPr/>
    </dgm:pt>
    <dgm:pt modelId="{E27C6CB1-5176-4188-9977-4B581733CFD9}">
      <dgm:prSet phldrT="[טקסט]"/>
      <dgm:spPr/>
      <dgm:t>
        <a:bodyPr/>
        <a:lstStyle/>
        <a:p>
          <a:pPr rtl="1"/>
          <a:r>
            <a:rPr lang="en-US" dirty="0">
              <a:latin typeface="Bahnschrift SemiBold Condensed" panose="020B0502040204020203" pitchFamily="34" charset="0"/>
            </a:rPr>
            <a:t>Finding The Research Sources</a:t>
          </a:r>
          <a:endParaRPr lang="he-IL" dirty="0">
            <a:latin typeface="Bahnschrift SemiBold Condensed" panose="020B0502040204020203" pitchFamily="34" charset="0"/>
          </a:endParaRPr>
        </a:p>
      </dgm:t>
    </dgm:pt>
    <dgm:pt modelId="{2371F184-9FA0-4DBF-9C6C-FCE8ED38C2F2}" type="parTrans" cxnId="{B2BB4C97-4471-49C5-8312-4E47B4C965C9}">
      <dgm:prSet/>
      <dgm:spPr/>
      <dgm:t>
        <a:bodyPr/>
        <a:lstStyle/>
        <a:p>
          <a:pPr rtl="1"/>
          <a:endParaRPr lang="he-IL"/>
        </a:p>
      </dgm:t>
    </dgm:pt>
    <dgm:pt modelId="{BAB9499F-F292-46F2-8AA7-6661AF806F13}" type="sibTrans" cxnId="{B2BB4C97-4471-49C5-8312-4E47B4C965C9}">
      <dgm:prSet/>
      <dgm:spPr/>
      <dgm:t>
        <a:bodyPr/>
        <a:lstStyle/>
        <a:p>
          <a:pPr rtl="1"/>
          <a:endParaRPr lang="he-IL"/>
        </a:p>
      </dgm:t>
    </dgm:pt>
    <dgm:pt modelId="{A4AC417B-400C-4D00-9415-C4C93322A93D}">
      <dgm:prSet phldrT="[טקסט]"/>
      <dgm:spPr/>
      <dgm:t>
        <a:bodyPr/>
        <a:lstStyle/>
        <a:p>
          <a:pPr rtl="1"/>
          <a:r>
            <a:rPr lang="en-US" dirty="0">
              <a:latin typeface="Bahnschrift SemiBold Condensed" panose="020B0502040204020203" pitchFamily="34" charset="0"/>
            </a:rPr>
            <a:t>Crawling</a:t>
          </a:r>
          <a:endParaRPr lang="he-IL" dirty="0">
            <a:latin typeface="Bahnschrift SemiBold Condensed" panose="020B0502040204020203" pitchFamily="34" charset="0"/>
          </a:endParaRPr>
        </a:p>
      </dgm:t>
    </dgm:pt>
    <dgm:pt modelId="{00FABADB-0F9E-4B58-B61F-18DE021DE173}" type="parTrans" cxnId="{9447C1E4-EEAD-4756-8ECD-E137F3E41647}">
      <dgm:prSet/>
      <dgm:spPr/>
      <dgm:t>
        <a:bodyPr/>
        <a:lstStyle/>
        <a:p>
          <a:pPr rtl="1"/>
          <a:endParaRPr lang="he-IL"/>
        </a:p>
      </dgm:t>
    </dgm:pt>
    <dgm:pt modelId="{B2B6AEAA-FC7A-4948-9C71-8D09F35A3E4D}" type="sibTrans" cxnId="{9447C1E4-EEAD-4756-8ECD-E137F3E41647}">
      <dgm:prSet/>
      <dgm:spPr/>
      <dgm:t>
        <a:bodyPr/>
        <a:lstStyle/>
        <a:p>
          <a:pPr rtl="1"/>
          <a:endParaRPr lang="he-IL"/>
        </a:p>
      </dgm:t>
    </dgm:pt>
    <dgm:pt modelId="{DF937610-2614-4B18-9EDD-6C32C173024E}">
      <dgm:prSet phldrT="[טקסט]"/>
      <dgm:spPr/>
      <dgm:t>
        <a:bodyPr/>
        <a:lstStyle/>
        <a:p>
          <a:pPr rtl="1"/>
          <a:r>
            <a:rPr lang="en-US" dirty="0">
              <a:latin typeface="Bahnschrift SemiBold Condensed" panose="020B0502040204020203" pitchFamily="34" charset="0"/>
            </a:rPr>
            <a:t>Data Manipulation</a:t>
          </a:r>
          <a:endParaRPr lang="he-IL" dirty="0">
            <a:latin typeface="Bahnschrift SemiBold Condensed" panose="020B0502040204020203" pitchFamily="34" charset="0"/>
          </a:endParaRPr>
        </a:p>
      </dgm:t>
    </dgm:pt>
    <dgm:pt modelId="{8F83E2F2-5BC7-4339-959D-8FD2DC7F74B5}" type="parTrans" cxnId="{FA0BA7D1-DB39-4F46-8AC1-D9F88F6BBDB1}">
      <dgm:prSet/>
      <dgm:spPr/>
      <dgm:t>
        <a:bodyPr/>
        <a:lstStyle/>
        <a:p>
          <a:pPr rtl="1"/>
          <a:endParaRPr lang="he-IL"/>
        </a:p>
      </dgm:t>
    </dgm:pt>
    <dgm:pt modelId="{35A89F80-D51B-4869-A3D4-3BBF1DCB0F50}" type="sibTrans" cxnId="{FA0BA7D1-DB39-4F46-8AC1-D9F88F6BBDB1}">
      <dgm:prSet/>
      <dgm:spPr/>
      <dgm:t>
        <a:bodyPr/>
        <a:lstStyle/>
        <a:p>
          <a:pPr rtl="1"/>
          <a:endParaRPr lang="he-IL"/>
        </a:p>
      </dgm:t>
    </dgm:pt>
    <dgm:pt modelId="{D5579804-D66D-4A78-99AD-1B952D4F7C0E}">
      <dgm:prSet phldrT="[טקסט]"/>
      <dgm:spPr/>
      <dgm:t>
        <a:bodyPr/>
        <a:lstStyle/>
        <a:p>
          <a:pPr rtl="1">
            <a:buNone/>
          </a:pPr>
          <a:r>
            <a:rPr lang="en-US" dirty="0">
              <a:latin typeface="Bahnschrift SemiBold Condensed" panose="020B0502040204020203" pitchFamily="34" charset="0"/>
              <a:ea typeface="+mn-ea"/>
              <a:cs typeface="+mn-cs"/>
            </a:rPr>
            <a:t>Analyzing the data and</a:t>
          </a:r>
          <a:r>
            <a:rPr lang="he-IL" dirty="0">
              <a:latin typeface="Bahnschrift SemiBold Condensed" panose="020B0502040204020203" pitchFamily="34" charset="0"/>
              <a:ea typeface="+mn-ea"/>
              <a:cs typeface="+mn-cs"/>
            </a:rPr>
            <a:t> </a:t>
          </a:r>
          <a:r>
            <a:rPr lang="en-US" dirty="0">
              <a:latin typeface="Bahnschrift SemiBold Condensed" panose="020B0502040204020203" pitchFamily="34" charset="0"/>
              <a:ea typeface="+mn-ea"/>
              <a:cs typeface="+mn-cs"/>
            </a:rPr>
            <a:t>Visualizations</a:t>
          </a:r>
          <a:endParaRPr lang="he-IL" dirty="0">
            <a:latin typeface="Bahnschrift SemiBold Condensed" panose="020B0502040204020203" pitchFamily="34" charset="0"/>
          </a:endParaRPr>
        </a:p>
      </dgm:t>
    </dgm:pt>
    <dgm:pt modelId="{C4F8F0C1-047F-4E72-8CFF-CE34F2810939}" type="parTrans" cxnId="{99E49225-61A1-4E5B-BE03-8C1C245452C5}">
      <dgm:prSet/>
      <dgm:spPr/>
      <dgm:t>
        <a:bodyPr/>
        <a:lstStyle/>
        <a:p>
          <a:pPr rtl="1"/>
          <a:endParaRPr lang="he-IL"/>
        </a:p>
      </dgm:t>
    </dgm:pt>
    <dgm:pt modelId="{AF007380-5AF0-41F7-AEE9-71874E23249F}" type="sibTrans" cxnId="{99E49225-61A1-4E5B-BE03-8C1C245452C5}">
      <dgm:prSet/>
      <dgm:spPr/>
      <dgm:t>
        <a:bodyPr/>
        <a:lstStyle/>
        <a:p>
          <a:pPr rtl="1"/>
          <a:endParaRPr lang="he-IL"/>
        </a:p>
      </dgm:t>
    </dgm:pt>
    <dgm:pt modelId="{ED504029-3BCB-4F0E-AD97-BC3F2628FAB4}">
      <dgm:prSet phldrT="[טקסט]"/>
      <dgm:spPr/>
      <dgm:t>
        <a:bodyPr/>
        <a:lstStyle/>
        <a:p>
          <a:pPr rtl="1">
            <a:buNone/>
          </a:pPr>
          <a:r>
            <a:rPr lang="en-US" dirty="0">
              <a:latin typeface="Bahnschrift SemiBold Condensed" panose="020B0502040204020203" pitchFamily="34" charset="0"/>
              <a:ea typeface="+mn-ea"/>
              <a:cs typeface="+mn-cs"/>
            </a:rPr>
            <a:t>Machine Learning</a:t>
          </a:r>
          <a:endParaRPr lang="he-IL" dirty="0">
            <a:latin typeface="Bahnschrift SemiBold Condensed" panose="020B0502040204020203" pitchFamily="34" charset="0"/>
          </a:endParaRPr>
        </a:p>
      </dgm:t>
    </dgm:pt>
    <dgm:pt modelId="{9CF2B101-7E16-466F-A7AE-07186DD204D3}" type="parTrans" cxnId="{FB91C630-60B9-40F3-ADDA-C787104816AB}">
      <dgm:prSet/>
      <dgm:spPr/>
      <dgm:t>
        <a:bodyPr/>
        <a:lstStyle/>
        <a:p>
          <a:pPr rtl="1"/>
          <a:endParaRPr lang="he-IL"/>
        </a:p>
      </dgm:t>
    </dgm:pt>
    <dgm:pt modelId="{7FD20A4D-859A-4CD0-BAC8-D4E178E5561D}" type="sibTrans" cxnId="{FB91C630-60B9-40F3-ADDA-C787104816AB}">
      <dgm:prSet/>
      <dgm:spPr/>
      <dgm:t>
        <a:bodyPr/>
        <a:lstStyle/>
        <a:p>
          <a:pPr rtl="1"/>
          <a:endParaRPr lang="he-IL"/>
        </a:p>
      </dgm:t>
    </dgm:pt>
    <dgm:pt modelId="{D515FD11-DBAD-4A8D-9127-838DCB5E8273}" type="pres">
      <dgm:prSet presAssocID="{684A36EE-1F52-4A28-AB57-BB0CEFCCC6FC}" presName="CompostProcess" presStyleCnt="0">
        <dgm:presLayoutVars>
          <dgm:dir/>
          <dgm:resizeHandles val="exact"/>
        </dgm:presLayoutVars>
      </dgm:prSet>
      <dgm:spPr/>
    </dgm:pt>
    <dgm:pt modelId="{10D1297F-508A-4909-88E1-99AD23A4516B}" type="pres">
      <dgm:prSet presAssocID="{684A36EE-1F52-4A28-AB57-BB0CEFCCC6FC}" presName="arrow" presStyleLbl="bgShp" presStyleIdx="0" presStyleCnt="1"/>
      <dgm:spPr/>
    </dgm:pt>
    <dgm:pt modelId="{C6EF2124-94F3-4A76-A97F-2873112F6C8A}" type="pres">
      <dgm:prSet presAssocID="{684A36EE-1F52-4A28-AB57-BB0CEFCCC6FC}" presName="linearProcess" presStyleCnt="0"/>
      <dgm:spPr/>
    </dgm:pt>
    <dgm:pt modelId="{F21E2D88-6F03-4BB2-B902-F3EFC9EA5A5C}" type="pres">
      <dgm:prSet presAssocID="{E27C6CB1-5176-4188-9977-4B581733CFD9}" presName="textNode" presStyleLbl="node1" presStyleIdx="0" presStyleCnt="5">
        <dgm:presLayoutVars>
          <dgm:bulletEnabled val="1"/>
        </dgm:presLayoutVars>
      </dgm:prSet>
      <dgm:spPr/>
    </dgm:pt>
    <dgm:pt modelId="{CC7A65C5-D101-410A-B857-AC705D2268FA}" type="pres">
      <dgm:prSet presAssocID="{BAB9499F-F292-46F2-8AA7-6661AF806F13}" presName="sibTrans" presStyleCnt="0"/>
      <dgm:spPr/>
    </dgm:pt>
    <dgm:pt modelId="{F67A226C-A925-40BC-B82D-0A8F84348EDD}" type="pres">
      <dgm:prSet presAssocID="{A4AC417B-400C-4D00-9415-C4C93322A93D}" presName="textNode" presStyleLbl="node1" presStyleIdx="1" presStyleCnt="5">
        <dgm:presLayoutVars>
          <dgm:bulletEnabled val="1"/>
        </dgm:presLayoutVars>
      </dgm:prSet>
      <dgm:spPr/>
    </dgm:pt>
    <dgm:pt modelId="{B7F6D915-3565-4746-A393-05938EEBDB6E}" type="pres">
      <dgm:prSet presAssocID="{B2B6AEAA-FC7A-4948-9C71-8D09F35A3E4D}" presName="sibTrans" presStyleCnt="0"/>
      <dgm:spPr/>
    </dgm:pt>
    <dgm:pt modelId="{45014765-FC62-435B-BD1E-59E614B5749C}" type="pres">
      <dgm:prSet presAssocID="{DF937610-2614-4B18-9EDD-6C32C173024E}" presName="textNode" presStyleLbl="node1" presStyleIdx="2" presStyleCnt="5">
        <dgm:presLayoutVars>
          <dgm:bulletEnabled val="1"/>
        </dgm:presLayoutVars>
      </dgm:prSet>
      <dgm:spPr/>
    </dgm:pt>
    <dgm:pt modelId="{354FD7FD-B377-437C-ABC5-F23EF16644B6}" type="pres">
      <dgm:prSet presAssocID="{35A89F80-D51B-4869-A3D4-3BBF1DCB0F50}" presName="sibTrans" presStyleCnt="0"/>
      <dgm:spPr/>
    </dgm:pt>
    <dgm:pt modelId="{67C35666-9097-4294-A8C1-8C7FDFDCC8F4}" type="pres">
      <dgm:prSet presAssocID="{D5579804-D66D-4A78-99AD-1B952D4F7C0E}" presName="textNode" presStyleLbl="node1" presStyleIdx="3" presStyleCnt="5">
        <dgm:presLayoutVars>
          <dgm:bulletEnabled val="1"/>
        </dgm:presLayoutVars>
      </dgm:prSet>
      <dgm:spPr/>
    </dgm:pt>
    <dgm:pt modelId="{8814F049-8A26-4A52-830A-50C6684E5EEC}" type="pres">
      <dgm:prSet presAssocID="{AF007380-5AF0-41F7-AEE9-71874E23249F}" presName="sibTrans" presStyleCnt="0"/>
      <dgm:spPr/>
    </dgm:pt>
    <dgm:pt modelId="{D004C7D9-A422-4497-BBAE-662021AA11F8}" type="pres">
      <dgm:prSet presAssocID="{ED504029-3BCB-4F0E-AD97-BC3F2628FAB4}" presName="textNode" presStyleLbl="node1" presStyleIdx="4" presStyleCnt="5">
        <dgm:presLayoutVars>
          <dgm:bulletEnabled val="1"/>
        </dgm:presLayoutVars>
      </dgm:prSet>
      <dgm:spPr/>
    </dgm:pt>
  </dgm:ptLst>
  <dgm:cxnLst>
    <dgm:cxn modelId="{3F28100F-F469-43A5-A652-ABD31D01D321}" type="presOf" srcId="{A4AC417B-400C-4D00-9415-C4C93322A93D}" destId="{F67A226C-A925-40BC-B82D-0A8F84348EDD}" srcOrd="0" destOrd="0" presId="urn:microsoft.com/office/officeart/2005/8/layout/hProcess9"/>
    <dgm:cxn modelId="{8AAB6217-CE65-4BA3-BB74-E763518D59C3}" type="presOf" srcId="{D5579804-D66D-4A78-99AD-1B952D4F7C0E}" destId="{67C35666-9097-4294-A8C1-8C7FDFDCC8F4}" srcOrd="0" destOrd="0" presId="urn:microsoft.com/office/officeart/2005/8/layout/hProcess9"/>
    <dgm:cxn modelId="{885DC723-69B6-4C8A-8644-78403276606A}" type="presOf" srcId="{684A36EE-1F52-4A28-AB57-BB0CEFCCC6FC}" destId="{D515FD11-DBAD-4A8D-9127-838DCB5E8273}" srcOrd="0" destOrd="0" presId="urn:microsoft.com/office/officeart/2005/8/layout/hProcess9"/>
    <dgm:cxn modelId="{99E49225-61A1-4E5B-BE03-8C1C245452C5}" srcId="{684A36EE-1F52-4A28-AB57-BB0CEFCCC6FC}" destId="{D5579804-D66D-4A78-99AD-1B952D4F7C0E}" srcOrd="3" destOrd="0" parTransId="{C4F8F0C1-047F-4E72-8CFF-CE34F2810939}" sibTransId="{AF007380-5AF0-41F7-AEE9-71874E23249F}"/>
    <dgm:cxn modelId="{34A8F72B-E997-4FEE-9174-009875355E8C}" type="presOf" srcId="{DF937610-2614-4B18-9EDD-6C32C173024E}" destId="{45014765-FC62-435B-BD1E-59E614B5749C}" srcOrd="0" destOrd="0" presId="urn:microsoft.com/office/officeart/2005/8/layout/hProcess9"/>
    <dgm:cxn modelId="{FB91C630-60B9-40F3-ADDA-C787104816AB}" srcId="{684A36EE-1F52-4A28-AB57-BB0CEFCCC6FC}" destId="{ED504029-3BCB-4F0E-AD97-BC3F2628FAB4}" srcOrd="4" destOrd="0" parTransId="{9CF2B101-7E16-466F-A7AE-07186DD204D3}" sibTransId="{7FD20A4D-859A-4CD0-BAC8-D4E178E5561D}"/>
    <dgm:cxn modelId="{0189FD5A-CB2E-467B-B131-086C3621493B}" type="presOf" srcId="{E27C6CB1-5176-4188-9977-4B581733CFD9}" destId="{F21E2D88-6F03-4BB2-B902-F3EFC9EA5A5C}" srcOrd="0" destOrd="0" presId="urn:microsoft.com/office/officeart/2005/8/layout/hProcess9"/>
    <dgm:cxn modelId="{B2BB4C97-4471-49C5-8312-4E47B4C965C9}" srcId="{684A36EE-1F52-4A28-AB57-BB0CEFCCC6FC}" destId="{E27C6CB1-5176-4188-9977-4B581733CFD9}" srcOrd="0" destOrd="0" parTransId="{2371F184-9FA0-4DBF-9C6C-FCE8ED38C2F2}" sibTransId="{BAB9499F-F292-46F2-8AA7-6661AF806F13}"/>
    <dgm:cxn modelId="{FA0BA7D1-DB39-4F46-8AC1-D9F88F6BBDB1}" srcId="{684A36EE-1F52-4A28-AB57-BB0CEFCCC6FC}" destId="{DF937610-2614-4B18-9EDD-6C32C173024E}" srcOrd="2" destOrd="0" parTransId="{8F83E2F2-5BC7-4339-959D-8FD2DC7F74B5}" sibTransId="{35A89F80-D51B-4869-A3D4-3BBF1DCB0F50}"/>
    <dgm:cxn modelId="{D145C5D6-2372-4F61-A26A-F3CCD33EAE37}" type="presOf" srcId="{ED504029-3BCB-4F0E-AD97-BC3F2628FAB4}" destId="{D004C7D9-A422-4497-BBAE-662021AA11F8}" srcOrd="0" destOrd="0" presId="urn:microsoft.com/office/officeart/2005/8/layout/hProcess9"/>
    <dgm:cxn modelId="{9447C1E4-EEAD-4756-8ECD-E137F3E41647}" srcId="{684A36EE-1F52-4A28-AB57-BB0CEFCCC6FC}" destId="{A4AC417B-400C-4D00-9415-C4C93322A93D}" srcOrd="1" destOrd="0" parTransId="{00FABADB-0F9E-4B58-B61F-18DE021DE173}" sibTransId="{B2B6AEAA-FC7A-4948-9C71-8D09F35A3E4D}"/>
    <dgm:cxn modelId="{5EBA97BD-25F6-4B4F-A700-013511CB19E2}" type="presParOf" srcId="{D515FD11-DBAD-4A8D-9127-838DCB5E8273}" destId="{10D1297F-508A-4909-88E1-99AD23A4516B}" srcOrd="0" destOrd="0" presId="urn:microsoft.com/office/officeart/2005/8/layout/hProcess9"/>
    <dgm:cxn modelId="{AEDCB0B6-6000-42D7-AE3A-609318EBEEC1}" type="presParOf" srcId="{D515FD11-DBAD-4A8D-9127-838DCB5E8273}" destId="{C6EF2124-94F3-4A76-A97F-2873112F6C8A}" srcOrd="1" destOrd="0" presId="urn:microsoft.com/office/officeart/2005/8/layout/hProcess9"/>
    <dgm:cxn modelId="{7A6AF335-53DF-4405-8F4F-D003DC2B3638}" type="presParOf" srcId="{C6EF2124-94F3-4A76-A97F-2873112F6C8A}" destId="{F21E2D88-6F03-4BB2-B902-F3EFC9EA5A5C}" srcOrd="0" destOrd="0" presId="urn:microsoft.com/office/officeart/2005/8/layout/hProcess9"/>
    <dgm:cxn modelId="{F6497728-B596-4BF3-8C53-B1FFA96B3752}" type="presParOf" srcId="{C6EF2124-94F3-4A76-A97F-2873112F6C8A}" destId="{CC7A65C5-D101-410A-B857-AC705D2268FA}" srcOrd="1" destOrd="0" presId="urn:microsoft.com/office/officeart/2005/8/layout/hProcess9"/>
    <dgm:cxn modelId="{62A34824-CF89-40F9-881E-F9A7070038DE}" type="presParOf" srcId="{C6EF2124-94F3-4A76-A97F-2873112F6C8A}" destId="{F67A226C-A925-40BC-B82D-0A8F84348EDD}" srcOrd="2" destOrd="0" presId="urn:microsoft.com/office/officeart/2005/8/layout/hProcess9"/>
    <dgm:cxn modelId="{E98E41A7-76D5-4567-BE2F-6B282FDB08F6}" type="presParOf" srcId="{C6EF2124-94F3-4A76-A97F-2873112F6C8A}" destId="{B7F6D915-3565-4746-A393-05938EEBDB6E}" srcOrd="3" destOrd="0" presId="urn:microsoft.com/office/officeart/2005/8/layout/hProcess9"/>
    <dgm:cxn modelId="{47649B4F-4E01-4DB1-86F5-113C441ACB3A}" type="presParOf" srcId="{C6EF2124-94F3-4A76-A97F-2873112F6C8A}" destId="{45014765-FC62-435B-BD1E-59E614B5749C}" srcOrd="4" destOrd="0" presId="urn:microsoft.com/office/officeart/2005/8/layout/hProcess9"/>
    <dgm:cxn modelId="{96D1F2D9-2FA6-4DD7-BC89-C4D74451C743}" type="presParOf" srcId="{C6EF2124-94F3-4A76-A97F-2873112F6C8A}" destId="{354FD7FD-B377-437C-ABC5-F23EF16644B6}" srcOrd="5" destOrd="0" presId="urn:microsoft.com/office/officeart/2005/8/layout/hProcess9"/>
    <dgm:cxn modelId="{D2B6EB9D-02CB-4745-9E82-AD73AD9B4C4B}" type="presParOf" srcId="{C6EF2124-94F3-4A76-A97F-2873112F6C8A}" destId="{67C35666-9097-4294-A8C1-8C7FDFDCC8F4}" srcOrd="6" destOrd="0" presId="urn:microsoft.com/office/officeart/2005/8/layout/hProcess9"/>
    <dgm:cxn modelId="{586387BD-F94C-432D-B34C-673120771EB8}" type="presParOf" srcId="{C6EF2124-94F3-4A76-A97F-2873112F6C8A}" destId="{8814F049-8A26-4A52-830A-50C6684E5EEC}" srcOrd="7" destOrd="0" presId="urn:microsoft.com/office/officeart/2005/8/layout/hProcess9"/>
    <dgm:cxn modelId="{DB6A121D-358C-4B36-945A-471AD8F24ECD}" type="presParOf" srcId="{C6EF2124-94F3-4A76-A97F-2873112F6C8A}" destId="{D004C7D9-A422-4497-BBAE-662021AA11F8}"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67D449-9B1C-493E-B0EB-067F783746C1}" type="doc">
      <dgm:prSet loTypeId="urn:microsoft.com/office/officeart/2005/8/layout/hierarchy4" loCatId="list" qsTypeId="urn:microsoft.com/office/officeart/2005/8/quickstyle/simple5" qsCatId="simple" csTypeId="urn:microsoft.com/office/officeart/2005/8/colors/accent4_5" csCatId="accent4" phldr="1"/>
      <dgm:spPr/>
      <dgm:t>
        <a:bodyPr/>
        <a:lstStyle/>
        <a:p>
          <a:pPr rtl="1"/>
          <a:endParaRPr lang="he-IL"/>
        </a:p>
      </dgm:t>
    </dgm:pt>
    <dgm:pt modelId="{93259867-2FDD-47FC-ADD6-ABFB9C79CD67}">
      <dgm:prSet phldrT="[טקסט]" custT="1"/>
      <dgm:spPr/>
      <dgm:t>
        <a:bodyPr/>
        <a:lstStyle/>
        <a:p>
          <a:pPr rtl="1"/>
          <a:r>
            <a:rPr lang="en-US" sz="2800" dirty="0" err="1">
              <a:latin typeface="Bahnschrift SemiBold" panose="020B0502040204020203" pitchFamily="34" charset="0"/>
            </a:rPr>
            <a:t>remove_unnecessary_data</a:t>
          </a:r>
          <a:endParaRPr lang="he-IL" sz="2800" dirty="0">
            <a:latin typeface="Bahnschrift SemiBold" panose="020B0502040204020203" pitchFamily="34" charset="0"/>
          </a:endParaRPr>
        </a:p>
      </dgm:t>
    </dgm:pt>
    <dgm:pt modelId="{87FDCAEE-5594-435F-94B6-A63B371160EE}" type="parTrans" cxnId="{BA52EF50-E92D-444B-818F-AC0323E3C8D8}">
      <dgm:prSet/>
      <dgm:spPr/>
      <dgm:t>
        <a:bodyPr/>
        <a:lstStyle/>
        <a:p>
          <a:pPr rtl="1"/>
          <a:endParaRPr lang="he-IL"/>
        </a:p>
      </dgm:t>
    </dgm:pt>
    <dgm:pt modelId="{AA393DDE-DC45-41D7-8A58-82321A939E14}" type="sibTrans" cxnId="{BA52EF50-E92D-444B-818F-AC0323E3C8D8}">
      <dgm:prSet/>
      <dgm:spPr/>
      <dgm:t>
        <a:bodyPr/>
        <a:lstStyle/>
        <a:p>
          <a:pPr rtl="1"/>
          <a:endParaRPr lang="he-IL"/>
        </a:p>
      </dgm:t>
    </dgm:pt>
    <dgm:pt modelId="{91C26637-813C-4047-900C-51BB25A60227}">
      <dgm:prSet phldrT="[טקסט]" custT="1"/>
      <dgm:spPr/>
      <dgm:t>
        <a:bodyPr/>
        <a:lstStyle/>
        <a:p>
          <a:pPr rtl="1"/>
          <a:r>
            <a:rPr lang="en-US" sz="1800" dirty="0" err="1">
              <a:latin typeface="Bahnschrift SemiBold" panose="020B0502040204020203" pitchFamily="34" charset="0"/>
            </a:rPr>
            <a:t>tokenizeTweets</a:t>
          </a:r>
          <a:endParaRPr lang="he-IL" sz="1800" dirty="0">
            <a:latin typeface="Bahnschrift SemiBold" panose="020B0502040204020203" pitchFamily="34" charset="0"/>
          </a:endParaRPr>
        </a:p>
      </dgm:t>
    </dgm:pt>
    <dgm:pt modelId="{6826770C-A032-4D67-9B8E-A5AB00B27379}" type="parTrans" cxnId="{F503F077-F5FA-4D70-A7C2-DCE22F80D147}">
      <dgm:prSet/>
      <dgm:spPr/>
      <dgm:t>
        <a:bodyPr/>
        <a:lstStyle/>
        <a:p>
          <a:pPr rtl="1"/>
          <a:endParaRPr lang="he-IL"/>
        </a:p>
      </dgm:t>
    </dgm:pt>
    <dgm:pt modelId="{4F4ABC08-3FD8-43C1-ABE2-B294818F15E0}" type="sibTrans" cxnId="{F503F077-F5FA-4D70-A7C2-DCE22F80D147}">
      <dgm:prSet/>
      <dgm:spPr/>
      <dgm:t>
        <a:bodyPr/>
        <a:lstStyle/>
        <a:p>
          <a:pPr rtl="1"/>
          <a:endParaRPr lang="he-IL"/>
        </a:p>
      </dgm:t>
    </dgm:pt>
    <dgm:pt modelId="{AB26C7E4-FA46-4D20-AC5E-DCE77879D241}">
      <dgm:prSet phldrT="[טקסט]" custT="1"/>
      <dgm:spPr/>
      <dgm:t>
        <a:bodyPr/>
        <a:lstStyle/>
        <a:p>
          <a:pPr rtl="1"/>
          <a:r>
            <a:rPr lang="en-US" sz="1800" dirty="0" err="1">
              <a:latin typeface="Bahnschrift SemiBold" panose="020B0502040204020203" pitchFamily="34" charset="0"/>
            </a:rPr>
            <a:t>cleanPunctuation</a:t>
          </a:r>
          <a:endParaRPr lang="he-IL" sz="1800" dirty="0">
            <a:latin typeface="Bahnschrift SemiBold" panose="020B0502040204020203" pitchFamily="34" charset="0"/>
          </a:endParaRPr>
        </a:p>
      </dgm:t>
    </dgm:pt>
    <dgm:pt modelId="{82335B9A-DC61-4619-A839-986321DBDA1F}" type="parTrans" cxnId="{F51CF8B5-23AF-4CE8-8016-2933D56BA813}">
      <dgm:prSet/>
      <dgm:spPr/>
      <dgm:t>
        <a:bodyPr/>
        <a:lstStyle/>
        <a:p>
          <a:pPr rtl="1"/>
          <a:endParaRPr lang="he-IL"/>
        </a:p>
      </dgm:t>
    </dgm:pt>
    <dgm:pt modelId="{D869AF94-9298-4222-9EF1-2431EACBB679}" type="sibTrans" cxnId="{F51CF8B5-23AF-4CE8-8016-2933D56BA813}">
      <dgm:prSet/>
      <dgm:spPr/>
      <dgm:t>
        <a:bodyPr/>
        <a:lstStyle/>
        <a:p>
          <a:pPr rtl="1"/>
          <a:endParaRPr lang="he-IL"/>
        </a:p>
      </dgm:t>
    </dgm:pt>
    <dgm:pt modelId="{73E57D15-3186-41F1-BF63-90F39455FCBD}">
      <dgm:prSet phldrT="[טקסט]" custT="1"/>
      <dgm:spPr/>
      <dgm:t>
        <a:bodyPr/>
        <a:lstStyle/>
        <a:p>
          <a:pPr rtl="1"/>
          <a:r>
            <a:rPr lang="en-US" sz="2800" dirty="0" err="1">
              <a:latin typeface="Bahnschrift SemiBold" panose="020B0502040204020203" pitchFamily="34" charset="0"/>
            </a:rPr>
            <a:t>lemmataizeSentance</a:t>
          </a:r>
          <a:endParaRPr lang="he-IL" sz="2800" dirty="0">
            <a:latin typeface="Bahnschrift SemiBold" panose="020B0502040204020203" pitchFamily="34" charset="0"/>
          </a:endParaRPr>
        </a:p>
      </dgm:t>
    </dgm:pt>
    <dgm:pt modelId="{C74D00EB-5FDE-403B-9EB9-9648B17BA5EE}" type="parTrans" cxnId="{72545395-D2FE-4B3D-93D6-E133BA85D4F9}">
      <dgm:prSet/>
      <dgm:spPr/>
      <dgm:t>
        <a:bodyPr/>
        <a:lstStyle/>
        <a:p>
          <a:pPr rtl="1"/>
          <a:endParaRPr lang="he-IL"/>
        </a:p>
      </dgm:t>
    </dgm:pt>
    <dgm:pt modelId="{5A8EE9BE-86E8-4E18-99B9-ADF813F81A06}" type="sibTrans" cxnId="{72545395-D2FE-4B3D-93D6-E133BA85D4F9}">
      <dgm:prSet/>
      <dgm:spPr/>
      <dgm:t>
        <a:bodyPr/>
        <a:lstStyle/>
        <a:p>
          <a:pPr rtl="1"/>
          <a:endParaRPr lang="he-IL"/>
        </a:p>
      </dgm:t>
    </dgm:pt>
    <dgm:pt modelId="{1DCB6AD4-E97B-44DB-B780-CC6F465F8718}">
      <dgm:prSet custT="1"/>
      <dgm:spPr/>
      <dgm:t>
        <a:bodyPr/>
        <a:lstStyle/>
        <a:p>
          <a:pPr rtl="1"/>
          <a:r>
            <a:rPr lang="en-US" sz="1800" dirty="0">
              <a:latin typeface="Bahnschrift SemiBold" panose="020B0502040204020203" pitchFamily="34" charset="0"/>
            </a:rPr>
            <a:t>Stemming</a:t>
          </a:r>
          <a:endParaRPr lang="he-IL" sz="1800" dirty="0">
            <a:latin typeface="Bahnschrift SemiBold" panose="020B0502040204020203" pitchFamily="34" charset="0"/>
          </a:endParaRPr>
        </a:p>
      </dgm:t>
    </dgm:pt>
    <dgm:pt modelId="{5F4A830D-F80E-4867-AC5B-4493F7D4C5F7}" type="parTrans" cxnId="{21A606EE-9851-4AA2-8516-0AF4AC9978C8}">
      <dgm:prSet/>
      <dgm:spPr/>
      <dgm:t>
        <a:bodyPr/>
        <a:lstStyle/>
        <a:p>
          <a:pPr rtl="1"/>
          <a:endParaRPr lang="he-IL"/>
        </a:p>
      </dgm:t>
    </dgm:pt>
    <dgm:pt modelId="{A89A409E-644A-428A-B5E4-D551F4CBA868}" type="sibTrans" cxnId="{21A606EE-9851-4AA2-8516-0AF4AC9978C8}">
      <dgm:prSet/>
      <dgm:spPr/>
      <dgm:t>
        <a:bodyPr/>
        <a:lstStyle/>
        <a:p>
          <a:pPr rtl="1"/>
          <a:endParaRPr lang="he-IL"/>
        </a:p>
      </dgm:t>
    </dgm:pt>
    <dgm:pt modelId="{F2A52ED2-0796-4081-AD83-DAFE8480CC29}">
      <dgm:prSet custT="1"/>
      <dgm:spPr/>
      <dgm:t>
        <a:bodyPr/>
        <a:lstStyle/>
        <a:p>
          <a:pPr rtl="1"/>
          <a:r>
            <a:rPr lang="en-US" sz="1800" dirty="0">
              <a:latin typeface="Bahnschrift SemiBold" panose="020B0502040204020203" pitchFamily="34" charset="0"/>
            </a:rPr>
            <a:t>cleanLinks</a:t>
          </a:r>
          <a:endParaRPr lang="he-IL" sz="1800" dirty="0">
            <a:latin typeface="Bahnschrift SemiBold" panose="020B0502040204020203" pitchFamily="34" charset="0"/>
          </a:endParaRPr>
        </a:p>
      </dgm:t>
    </dgm:pt>
    <dgm:pt modelId="{F2DC0210-6BE6-48A0-97A2-07387B3FE624}" type="parTrans" cxnId="{381C7A89-4A15-4F06-B4E4-856C8EA274C4}">
      <dgm:prSet/>
      <dgm:spPr/>
      <dgm:t>
        <a:bodyPr/>
        <a:lstStyle/>
        <a:p>
          <a:pPr rtl="1"/>
          <a:endParaRPr lang="he-IL"/>
        </a:p>
      </dgm:t>
    </dgm:pt>
    <dgm:pt modelId="{FA82D9D5-E8D9-432B-8D68-774882F7E24A}" type="sibTrans" cxnId="{381C7A89-4A15-4F06-B4E4-856C8EA274C4}">
      <dgm:prSet/>
      <dgm:spPr/>
      <dgm:t>
        <a:bodyPr/>
        <a:lstStyle/>
        <a:p>
          <a:pPr rtl="1"/>
          <a:endParaRPr lang="he-IL"/>
        </a:p>
      </dgm:t>
    </dgm:pt>
    <dgm:pt modelId="{A3EE77EA-93A5-4FD3-B3EC-3727590519FC}">
      <dgm:prSet custT="1"/>
      <dgm:spPr/>
      <dgm:t>
        <a:bodyPr/>
        <a:lstStyle/>
        <a:p>
          <a:pPr rtl="1"/>
          <a:r>
            <a:rPr lang="en-US" sz="2800" dirty="0" err="1">
              <a:latin typeface="Bahnschrift SemiBold" panose="020B0502040204020203" pitchFamily="34" charset="0"/>
            </a:rPr>
            <a:t>remove_emoji</a:t>
          </a:r>
          <a:endParaRPr lang="he-IL" sz="2800" dirty="0">
            <a:latin typeface="Bahnschrift SemiBold" panose="020B0502040204020203" pitchFamily="34" charset="0"/>
          </a:endParaRPr>
        </a:p>
      </dgm:t>
    </dgm:pt>
    <dgm:pt modelId="{30C4FB64-7E1B-43E3-8763-5AF7697D12E3}" type="parTrans" cxnId="{F62EED8A-3A87-40AF-AE1B-C67B3D0EBBFC}">
      <dgm:prSet/>
      <dgm:spPr/>
      <dgm:t>
        <a:bodyPr/>
        <a:lstStyle/>
        <a:p>
          <a:pPr rtl="1"/>
          <a:endParaRPr lang="he-IL"/>
        </a:p>
      </dgm:t>
    </dgm:pt>
    <dgm:pt modelId="{F3B013C9-0D9D-42DC-B7A2-5866F8241EB7}" type="sibTrans" cxnId="{F62EED8A-3A87-40AF-AE1B-C67B3D0EBBFC}">
      <dgm:prSet/>
      <dgm:spPr/>
      <dgm:t>
        <a:bodyPr/>
        <a:lstStyle/>
        <a:p>
          <a:pPr rtl="1"/>
          <a:endParaRPr lang="he-IL"/>
        </a:p>
      </dgm:t>
    </dgm:pt>
    <dgm:pt modelId="{EF84ECCB-DEE7-4BB9-B017-DB11C8FBEEDC}">
      <dgm:prSet/>
      <dgm:spPr/>
      <dgm:t>
        <a:bodyPr/>
        <a:lstStyle/>
        <a:p>
          <a:pPr rtl="1"/>
          <a:r>
            <a:rPr lang="en-US" dirty="0" err="1">
              <a:latin typeface="Bahnschrift SemiBold SemiConden" panose="020B0502040204020203" pitchFamily="34" charset="0"/>
            </a:rPr>
            <a:t>remove_nan_rows</a:t>
          </a:r>
          <a:endParaRPr lang="he-IL" dirty="0">
            <a:latin typeface="Bahnschrift SemiBold SemiConden" panose="020B0502040204020203" pitchFamily="34" charset="0"/>
          </a:endParaRPr>
        </a:p>
      </dgm:t>
    </dgm:pt>
    <dgm:pt modelId="{6AE76DD9-5EE8-4489-AA97-BA4F5D2D3C89}" type="parTrans" cxnId="{A4984B34-0349-4D11-95EA-A7E118A08B19}">
      <dgm:prSet/>
      <dgm:spPr/>
      <dgm:t>
        <a:bodyPr/>
        <a:lstStyle/>
        <a:p>
          <a:pPr rtl="1"/>
          <a:endParaRPr lang="he-IL"/>
        </a:p>
      </dgm:t>
    </dgm:pt>
    <dgm:pt modelId="{D4498C5E-CF20-4392-A62F-9F690438B39F}" type="sibTrans" cxnId="{A4984B34-0349-4D11-95EA-A7E118A08B19}">
      <dgm:prSet/>
      <dgm:spPr/>
      <dgm:t>
        <a:bodyPr/>
        <a:lstStyle/>
        <a:p>
          <a:pPr rtl="1"/>
          <a:endParaRPr lang="he-IL"/>
        </a:p>
      </dgm:t>
    </dgm:pt>
    <dgm:pt modelId="{C8D531A3-481F-4E2F-9C18-81A6AA59FBBE}">
      <dgm:prSet phldrT="[טקסט]" custT="1"/>
      <dgm:spPr/>
      <dgm:t>
        <a:bodyPr/>
        <a:lstStyle/>
        <a:p>
          <a:pPr rtl="1"/>
          <a:r>
            <a:rPr lang="en-US" sz="1800" dirty="0" err="1">
              <a:latin typeface="Bahnschrift SemiBold" panose="020B0502040204020203" pitchFamily="34" charset="0"/>
            </a:rPr>
            <a:t>replace_empty_to_nan</a:t>
          </a:r>
          <a:endParaRPr lang="he-IL" sz="1800" dirty="0">
            <a:latin typeface="Bahnschrift SemiBold" panose="020B0502040204020203" pitchFamily="34" charset="0"/>
          </a:endParaRPr>
        </a:p>
      </dgm:t>
    </dgm:pt>
    <dgm:pt modelId="{48766AF4-DB29-49C7-9129-D13D78476B22}" type="parTrans" cxnId="{0CF55C98-D9FC-46C7-BE22-2BE7AAD0E821}">
      <dgm:prSet/>
      <dgm:spPr/>
      <dgm:t>
        <a:bodyPr/>
        <a:lstStyle/>
        <a:p>
          <a:pPr rtl="1"/>
          <a:endParaRPr lang="he-IL"/>
        </a:p>
      </dgm:t>
    </dgm:pt>
    <dgm:pt modelId="{B102EAF8-B0D3-40D6-BC05-20C9A5C10CD0}" type="sibTrans" cxnId="{0CF55C98-D9FC-46C7-BE22-2BE7AAD0E821}">
      <dgm:prSet/>
      <dgm:spPr/>
      <dgm:t>
        <a:bodyPr/>
        <a:lstStyle/>
        <a:p>
          <a:pPr rtl="1"/>
          <a:endParaRPr lang="he-IL"/>
        </a:p>
      </dgm:t>
    </dgm:pt>
    <dgm:pt modelId="{7D1457B3-FA66-40A8-9312-F6B806BD73A8}" type="pres">
      <dgm:prSet presAssocID="{4367D449-9B1C-493E-B0EB-067F783746C1}" presName="Name0" presStyleCnt="0">
        <dgm:presLayoutVars>
          <dgm:chPref val="1"/>
          <dgm:dir/>
          <dgm:animOne val="branch"/>
          <dgm:animLvl val="lvl"/>
          <dgm:resizeHandles/>
        </dgm:presLayoutVars>
      </dgm:prSet>
      <dgm:spPr/>
    </dgm:pt>
    <dgm:pt modelId="{7933A088-E6FF-49F5-81CD-67CC67747E7A}" type="pres">
      <dgm:prSet presAssocID="{93259867-2FDD-47FC-ADD6-ABFB9C79CD67}" presName="vertOne" presStyleCnt="0"/>
      <dgm:spPr/>
    </dgm:pt>
    <dgm:pt modelId="{39949D66-B03C-446F-A4C7-7455E90B3F5C}" type="pres">
      <dgm:prSet presAssocID="{93259867-2FDD-47FC-ADD6-ABFB9C79CD67}" presName="txOne" presStyleLbl="node0" presStyleIdx="0" presStyleCnt="3">
        <dgm:presLayoutVars>
          <dgm:chPref val="3"/>
        </dgm:presLayoutVars>
      </dgm:prSet>
      <dgm:spPr/>
    </dgm:pt>
    <dgm:pt modelId="{5D52BFD7-C78B-44BE-88DF-9AD6C445D999}" type="pres">
      <dgm:prSet presAssocID="{93259867-2FDD-47FC-ADD6-ABFB9C79CD67}" presName="parTransOne" presStyleCnt="0"/>
      <dgm:spPr/>
    </dgm:pt>
    <dgm:pt modelId="{5ADBA88D-B531-4FEB-97C6-B939730CA6DF}" type="pres">
      <dgm:prSet presAssocID="{93259867-2FDD-47FC-ADD6-ABFB9C79CD67}" presName="horzOne" presStyleCnt="0"/>
      <dgm:spPr/>
    </dgm:pt>
    <dgm:pt modelId="{0D2C438F-E74B-4640-954A-72CEFAA0C2E5}" type="pres">
      <dgm:prSet presAssocID="{91C26637-813C-4047-900C-51BB25A60227}" presName="vertTwo" presStyleCnt="0"/>
      <dgm:spPr/>
    </dgm:pt>
    <dgm:pt modelId="{F9AF3077-4088-45B5-8FAB-8F199FD8F757}" type="pres">
      <dgm:prSet presAssocID="{91C26637-813C-4047-900C-51BB25A60227}" presName="txTwo" presStyleLbl="node2" presStyleIdx="0" presStyleCnt="6">
        <dgm:presLayoutVars>
          <dgm:chPref val="3"/>
        </dgm:presLayoutVars>
      </dgm:prSet>
      <dgm:spPr/>
    </dgm:pt>
    <dgm:pt modelId="{5BEE7179-2626-4A68-A97D-52AC30FFCF37}" type="pres">
      <dgm:prSet presAssocID="{91C26637-813C-4047-900C-51BB25A60227}" presName="horzTwo" presStyleCnt="0"/>
      <dgm:spPr/>
    </dgm:pt>
    <dgm:pt modelId="{4AA1EEA0-C3A5-413C-A19B-70EE4B685CAE}" type="pres">
      <dgm:prSet presAssocID="{4F4ABC08-3FD8-43C1-ABE2-B294818F15E0}" presName="sibSpaceTwo" presStyleCnt="0"/>
      <dgm:spPr/>
    </dgm:pt>
    <dgm:pt modelId="{F5211DB5-073E-454F-A59D-456F9F4A58E8}" type="pres">
      <dgm:prSet presAssocID="{AB26C7E4-FA46-4D20-AC5E-DCE77879D241}" presName="vertTwo" presStyleCnt="0"/>
      <dgm:spPr/>
    </dgm:pt>
    <dgm:pt modelId="{E5E40754-8EEF-451C-9EF4-CF74E108DA78}" type="pres">
      <dgm:prSet presAssocID="{AB26C7E4-FA46-4D20-AC5E-DCE77879D241}" presName="txTwo" presStyleLbl="node2" presStyleIdx="1" presStyleCnt="6">
        <dgm:presLayoutVars>
          <dgm:chPref val="3"/>
        </dgm:presLayoutVars>
      </dgm:prSet>
      <dgm:spPr/>
    </dgm:pt>
    <dgm:pt modelId="{006870C5-3282-41AB-B22D-25A4B8930ADD}" type="pres">
      <dgm:prSet presAssocID="{AB26C7E4-FA46-4D20-AC5E-DCE77879D241}" presName="horzTwo" presStyleCnt="0"/>
      <dgm:spPr/>
    </dgm:pt>
    <dgm:pt modelId="{D52C1A2F-0873-41FE-B478-A91016A8E682}" type="pres">
      <dgm:prSet presAssocID="{AA393DDE-DC45-41D7-8A58-82321A939E14}" presName="sibSpaceOne" presStyleCnt="0"/>
      <dgm:spPr/>
    </dgm:pt>
    <dgm:pt modelId="{235F5C42-4ABE-4082-8741-17CD52F387DE}" type="pres">
      <dgm:prSet presAssocID="{73E57D15-3186-41F1-BF63-90F39455FCBD}" presName="vertOne" presStyleCnt="0"/>
      <dgm:spPr/>
    </dgm:pt>
    <dgm:pt modelId="{3A8CB3EE-7DF7-4A53-A2BE-F67FD2C21467}" type="pres">
      <dgm:prSet presAssocID="{73E57D15-3186-41F1-BF63-90F39455FCBD}" presName="txOne" presStyleLbl="node0" presStyleIdx="1" presStyleCnt="3">
        <dgm:presLayoutVars>
          <dgm:chPref val="3"/>
        </dgm:presLayoutVars>
      </dgm:prSet>
      <dgm:spPr/>
    </dgm:pt>
    <dgm:pt modelId="{DAB7E01C-87BC-431B-8856-44EC7AD98ACA}" type="pres">
      <dgm:prSet presAssocID="{73E57D15-3186-41F1-BF63-90F39455FCBD}" presName="parTransOne" presStyleCnt="0"/>
      <dgm:spPr/>
    </dgm:pt>
    <dgm:pt modelId="{A0E44516-BB01-4DB0-8AE8-E74288B53540}" type="pres">
      <dgm:prSet presAssocID="{73E57D15-3186-41F1-BF63-90F39455FCBD}" presName="horzOne" presStyleCnt="0"/>
      <dgm:spPr/>
    </dgm:pt>
    <dgm:pt modelId="{F3C5662C-116B-400F-942A-F4DBD0B7F059}" type="pres">
      <dgm:prSet presAssocID="{C8D531A3-481F-4E2F-9C18-81A6AA59FBBE}" presName="vertTwo" presStyleCnt="0"/>
      <dgm:spPr/>
    </dgm:pt>
    <dgm:pt modelId="{D166AB98-7C0A-4B83-B4B6-D45CB6228242}" type="pres">
      <dgm:prSet presAssocID="{C8D531A3-481F-4E2F-9C18-81A6AA59FBBE}" presName="txTwo" presStyleLbl="node2" presStyleIdx="2" presStyleCnt="6">
        <dgm:presLayoutVars>
          <dgm:chPref val="3"/>
        </dgm:presLayoutVars>
      </dgm:prSet>
      <dgm:spPr/>
    </dgm:pt>
    <dgm:pt modelId="{FAA605CC-3D34-4474-B343-6052CB6C86CE}" type="pres">
      <dgm:prSet presAssocID="{C8D531A3-481F-4E2F-9C18-81A6AA59FBBE}" presName="horzTwo" presStyleCnt="0"/>
      <dgm:spPr/>
    </dgm:pt>
    <dgm:pt modelId="{C3F50471-A525-4513-96F1-76C0F9EF5E33}" type="pres">
      <dgm:prSet presAssocID="{B102EAF8-B0D3-40D6-BC05-20C9A5C10CD0}" presName="sibSpaceTwo" presStyleCnt="0"/>
      <dgm:spPr/>
    </dgm:pt>
    <dgm:pt modelId="{4E721D21-A57D-4B86-B8EB-6D60A1A87E99}" type="pres">
      <dgm:prSet presAssocID="{F2A52ED2-0796-4081-AD83-DAFE8480CC29}" presName="vertTwo" presStyleCnt="0"/>
      <dgm:spPr/>
    </dgm:pt>
    <dgm:pt modelId="{CE06EE4D-D849-4666-88F2-D77B27B81226}" type="pres">
      <dgm:prSet presAssocID="{F2A52ED2-0796-4081-AD83-DAFE8480CC29}" presName="txTwo" presStyleLbl="node2" presStyleIdx="3" presStyleCnt="6">
        <dgm:presLayoutVars>
          <dgm:chPref val="3"/>
        </dgm:presLayoutVars>
      </dgm:prSet>
      <dgm:spPr/>
    </dgm:pt>
    <dgm:pt modelId="{90D04929-1C92-427C-9D31-50CF9170B535}" type="pres">
      <dgm:prSet presAssocID="{F2A52ED2-0796-4081-AD83-DAFE8480CC29}" presName="horzTwo" presStyleCnt="0"/>
      <dgm:spPr/>
    </dgm:pt>
    <dgm:pt modelId="{F3074775-0AE3-46B8-AF83-FE4EA9CF8343}" type="pres">
      <dgm:prSet presAssocID="{FA82D9D5-E8D9-432B-8D68-774882F7E24A}" presName="sibSpaceTwo" presStyleCnt="0"/>
      <dgm:spPr/>
    </dgm:pt>
    <dgm:pt modelId="{2A532035-D0BA-4B3A-86FB-4E5EF6D9C087}" type="pres">
      <dgm:prSet presAssocID="{1DCB6AD4-E97B-44DB-B780-CC6F465F8718}" presName="vertTwo" presStyleCnt="0"/>
      <dgm:spPr/>
    </dgm:pt>
    <dgm:pt modelId="{47410C56-2F28-4CC2-904D-D159BE6ABDED}" type="pres">
      <dgm:prSet presAssocID="{1DCB6AD4-E97B-44DB-B780-CC6F465F8718}" presName="txTwo" presStyleLbl="node2" presStyleIdx="4" presStyleCnt="6">
        <dgm:presLayoutVars>
          <dgm:chPref val="3"/>
        </dgm:presLayoutVars>
      </dgm:prSet>
      <dgm:spPr/>
    </dgm:pt>
    <dgm:pt modelId="{5A588F12-AFFE-450B-A110-19EE8F3971A6}" type="pres">
      <dgm:prSet presAssocID="{1DCB6AD4-E97B-44DB-B780-CC6F465F8718}" presName="horzTwo" presStyleCnt="0"/>
      <dgm:spPr/>
    </dgm:pt>
    <dgm:pt modelId="{FFCAE4F6-0021-4D2C-9286-5C60A8B56027}" type="pres">
      <dgm:prSet presAssocID="{5A8EE9BE-86E8-4E18-99B9-ADF813F81A06}" presName="sibSpaceOne" presStyleCnt="0"/>
      <dgm:spPr/>
    </dgm:pt>
    <dgm:pt modelId="{4D683A7C-8DA2-4198-A478-413BF9A81B82}" type="pres">
      <dgm:prSet presAssocID="{A3EE77EA-93A5-4FD3-B3EC-3727590519FC}" presName="vertOne" presStyleCnt="0"/>
      <dgm:spPr/>
    </dgm:pt>
    <dgm:pt modelId="{97BA713A-6161-4F9C-A419-803F00B0ACC5}" type="pres">
      <dgm:prSet presAssocID="{A3EE77EA-93A5-4FD3-B3EC-3727590519FC}" presName="txOne" presStyleLbl="node0" presStyleIdx="2" presStyleCnt="3">
        <dgm:presLayoutVars>
          <dgm:chPref val="3"/>
        </dgm:presLayoutVars>
      </dgm:prSet>
      <dgm:spPr/>
    </dgm:pt>
    <dgm:pt modelId="{73D80006-6C94-4CA6-A031-42C7E42B458F}" type="pres">
      <dgm:prSet presAssocID="{A3EE77EA-93A5-4FD3-B3EC-3727590519FC}" presName="parTransOne" presStyleCnt="0"/>
      <dgm:spPr/>
    </dgm:pt>
    <dgm:pt modelId="{4EF27951-7D07-45B6-81D8-05DEA8FE93DE}" type="pres">
      <dgm:prSet presAssocID="{A3EE77EA-93A5-4FD3-B3EC-3727590519FC}" presName="horzOne" presStyleCnt="0"/>
      <dgm:spPr/>
    </dgm:pt>
    <dgm:pt modelId="{687ED3F2-D7B0-4CC5-8FC2-325A26D697B4}" type="pres">
      <dgm:prSet presAssocID="{EF84ECCB-DEE7-4BB9-B017-DB11C8FBEEDC}" presName="vertTwo" presStyleCnt="0"/>
      <dgm:spPr/>
    </dgm:pt>
    <dgm:pt modelId="{F3D648ED-E56D-495D-96C9-9F99577C2CC3}" type="pres">
      <dgm:prSet presAssocID="{EF84ECCB-DEE7-4BB9-B017-DB11C8FBEEDC}" presName="txTwo" presStyleLbl="node2" presStyleIdx="5" presStyleCnt="6">
        <dgm:presLayoutVars>
          <dgm:chPref val="3"/>
        </dgm:presLayoutVars>
      </dgm:prSet>
      <dgm:spPr/>
    </dgm:pt>
    <dgm:pt modelId="{957FE23A-6DB5-4C55-8137-5295F683E491}" type="pres">
      <dgm:prSet presAssocID="{EF84ECCB-DEE7-4BB9-B017-DB11C8FBEEDC}" presName="horzTwo" presStyleCnt="0"/>
      <dgm:spPr/>
    </dgm:pt>
  </dgm:ptLst>
  <dgm:cxnLst>
    <dgm:cxn modelId="{7667050D-A093-4BEA-A6D0-3C9ABCEB4AA8}" type="presOf" srcId="{4367D449-9B1C-493E-B0EB-067F783746C1}" destId="{7D1457B3-FA66-40A8-9312-F6B806BD73A8}" srcOrd="0" destOrd="0" presId="urn:microsoft.com/office/officeart/2005/8/layout/hierarchy4"/>
    <dgm:cxn modelId="{4384C019-40D8-4D8A-9E2C-78382896EBF3}" type="presOf" srcId="{91C26637-813C-4047-900C-51BB25A60227}" destId="{F9AF3077-4088-45B5-8FAB-8F199FD8F757}" srcOrd="0" destOrd="0" presId="urn:microsoft.com/office/officeart/2005/8/layout/hierarchy4"/>
    <dgm:cxn modelId="{04B19722-0A7B-4476-8CD9-D863410C3F71}" type="presOf" srcId="{C8D531A3-481F-4E2F-9C18-81A6AA59FBBE}" destId="{D166AB98-7C0A-4B83-B4B6-D45CB6228242}" srcOrd="0" destOrd="0" presId="urn:microsoft.com/office/officeart/2005/8/layout/hierarchy4"/>
    <dgm:cxn modelId="{A4984B34-0349-4D11-95EA-A7E118A08B19}" srcId="{A3EE77EA-93A5-4FD3-B3EC-3727590519FC}" destId="{EF84ECCB-DEE7-4BB9-B017-DB11C8FBEEDC}" srcOrd="0" destOrd="0" parTransId="{6AE76DD9-5EE8-4489-AA97-BA4F5D2D3C89}" sibTransId="{D4498C5E-CF20-4392-A62F-9F690438B39F}"/>
    <dgm:cxn modelId="{49B88439-B30B-4368-884E-A337AB0792AA}" type="presOf" srcId="{A3EE77EA-93A5-4FD3-B3EC-3727590519FC}" destId="{97BA713A-6161-4F9C-A419-803F00B0ACC5}" srcOrd="0" destOrd="0" presId="urn:microsoft.com/office/officeart/2005/8/layout/hierarchy4"/>
    <dgm:cxn modelId="{7BBCD860-B746-4B30-A704-1624BE045F70}" type="presOf" srcId="{1DCB6AD4-E97B-44DB-B780-CC6F465F8718}" destId="{47410C56-2F28-4CC2-904D-D159BE6ABDED}" srcOrd="0" destOrd="0" presId="urn:microsoft.com/office/officeart/2005/8/layout/hierarchy4"/>
    <dgm:cxn modelId="{BA52EF50-E92D-444B-818F-AC0323E3C8D8}" srcId="{4367D449-9B1C-493E-B0EB-067F783746C1}" destId="{93259867-2FDD-47FC-ADD6-ABFB9C79CD67}" srcOrd="0" destOrd="0" parTransId="{87FDCAEE-5594-435F-94B6-A63B371160EE}" sibTransId="{AA393DDE-DC45-41D7-8A58-82321A939E14}"/>
    <dgm:cxn modelId="{F503F077-F5FA-4D70-A7C2-DCE22F80D147}" srcId="{93259867-2FDD-47FC-ADD6-ABFB9C79CD67}" destId="{91C26637-813C-4047-900C-51BB25A60227}" srcOrd="0" destOrd="0" parTransId="{6826770C-A032-4D67-9B8E-A5AB00B27379}" sibTransId="{4F4ABC08-3FD8-43C1-ABE2-B294818F15E0}"/>
    <dgm:cxn modelId="{F5D9B079-CF3E-4968-AEBD-1D5FDDE55097}" type="presOf" srcId="{F2A52ED2-0796-4081-AD83-DAFE8480CC29}" destId="{CE06EE4D-D849-4666-88F2-D77B27B81226}" srcOrd="0" destOrd="0" presId="urn:microsoft.com/office/officeart/2005/8/layout/hierarchy4"/>
    <dgm:cxn modelId="{381C7A89-4A15-4F06-B4E4-856C8EA274C4}" srcId="{73E57D15-3186-41F1-BF63-90F39455FCBD}" destId="{F2A52ED2-0796-4081-AD83-DAFE8480CC29}" srcOrd="1" destOrd="0" parTransId="{F2DC0210-6BE6-48A0-97A2-07387B3FE624}" sibTransId="{FA82D9D5-E8D9-432B-8D68-774882F7E24A}"/>
    <dgm:cxn modelId="{F62EED8A-3A87-40AF-AE1B-C67B3D0EBBFC}" srcId="{4367D449-9B1C-493E-B0EB-067F783746C1}" destId="{A3EE77EA-93A5-4FD3-B3EC-3727590519FC}" srcOrd="2" destOrd="0" parTransId="{30C4FB64-7E1B-43E3-8763-5AF7697D12E3}" sibTransId="{F3B013C9-0D9D-42DC-B7A2-5866F8241EB7}"/>
    <dgm:cxn modelId="{72545395-D2FE-4B3D-93D6-E133BA85D4F9}" srcId="{4367D449-9B1C-493E-B0EB-067F783746C1}" destId="{73E57D15-3186-41F1-BF63-90F39455FCBD}" srcOrd="1" destOrd="0" parTransId="{C74D00EB-5FDE-403B-9EB9-9648B17BA5EE}" sibTransId="{5A8EE9BE-86E8-4E18-99B9-ADF813F81A06}"/>
    <dgm:cxn modelId="{0CF55C98-D9FC-46C7-BE22-2BE7AAD0E821}" srcId="{73E57D15-3186-41F1-BF63-90F39455FCBD}" destId="{C8D531A3-481F-4E2F-9C18-81A6AA59FBBE}" srcOrd="0" destOrd="0" parTransId="{48766AF4-DB29-49C7-9129-D13D78476B22}" sibTransId="{B102EAF8-B0D3-40D6-BC05-20C9A5C10CD0}"/>
    <dgm:cxn modelId="{F51CF8B5-23AF-4CE8-8016-2933D56BA813}" srcId="{93259867-2FDD-47FC-ADD6-ABFB9C79CD67}" destId="{AB26C7E4-FA46-4D20-AC5E-DCE77879D241}" srcOrd="1" destOrd="0" parTransId="{82335B9A-DC61-4619-A839-986321DBDA1F}" sibTransId="{D869AF94-9298-4222-9EF1-2431EACBB679}"/>
    <dgm:cxn modelId="{F57C8FB8-A885-4E0F-9684-22D64DAFE01B}" type="presOf" srcId="{93259867-2FDD-47FC-ADD6-ABFB9C79CD67}" destId="{39949D66-B03C-446F-A4C7-7455E90B3F5C}" srcOrd="0" destOrd="0" presId="urn:microsoft.com/office/officeart/2005/8/layout/hierarchy4"/>
    <dgm:cxn modelId="{DF4795CE-8BA3-41CF-9A62-DA1F473FF272}" type="presOf" srcId="{AB26C7E4-FA46-4D20-AC5E-DCE77879D241}" destId="{E5E40754-8EEF-451C-9EF4-CF74E108DA78}" srcOrd="0" destOrd="0" presId="urn:microsoft.com/office/officeart/2005/8/layout/hierarchy4"/>
    <dgm:cxn modelId="{E84A19D8-0F1D-45EE-AAB2-D01D1F556C4B}" type="presOf" srcId="{73E57D15-3186-41F1-BF63-90F39455FCBD}" destId="{3A8CB3EE-7DF7-4A53-A2BE-F67FD2C21467}" srcOrd="0" destOrd="0" presId="urn:microsoft.com/office/officeart/2005/8/layout/hierarchy4"/>
    <dgm:cxn modelId="{21A606EE-9851-4AA2-8516-0AF4AC9978C8}" srcId="{73E57D15-3186-41F1-BF63-90F39455FCBD}" destId="{1DCB6AD4-E97B-44DB-B780-CC6F465F8718}" srcOrd="2" destOrd="0" parTransId="{5F4A830D-F80E-4867-AC5B-4493F7D4C5F7}" sibTransId="{A89A409E-644A-428A-B5E4-D551F4CBA868}"/>
    <dgm:cxn modelId="{6B24B4FE-E10E-49D4-A7EF-D17D4F8CED8D}" type="presOf" srcId="{EF84ECCB-DEE7-4BB9-B017-DB11C8FBEEDC}" destId="{F3D648ED-E56D-495D-96C9-9F99577C2CC3}" srcOrd="0" destOrd="0" presId="urn:microsoft.com/office/officeart/2005/8/layout/hierarchy4"/>
    <dgm:cxn modelId="{C2D80D6C-4FFF-4A9C-83C1-5A7F49F70D3F}" type="presParOf" srcId="{7D1457B3-FA66-40A8-9312-F6B806BD73A8}" destId="{7933A088-E6FF-49F5-81CD-67CC67747E7A}" srcOrd="0" destOrd="0" presId="urn:microsoft.com/office/officeart/2005/8/layout/hierarchy4"/>
    <dgm:cxn modelId="{88718F9E-4F40-4CDA-860C-27732943F791}" type="presParOf" srcId="{7933A088-E6FF-49F5-81CD-67CC67747E7A}" destId="{39949D66-B03C-446F-A4C7-7455E90B3F5C}" srcOrd="0" destOrd="0" presId="urn:microsoft.com/office/officeart/2005/8/layout/hierarchy4"/>
    <dgm:cxn modelId="{68D916C3-D916-46E5-B71D-E99FEDFD6BA3}" type="presParOf" srcId="{7933A088-E6FF-49F5-81CD-67CC67747E7A}" destId="{5D52BFD7-C78B-44BE-88DF-9AD6C445D999}" srcOrd="1" destOrd="0" presId="urn:microsoft.com/office/officeart/2005/8/layout/hierarchy4"/>
    <dgm:cxn modelId="{91C633CE-8F9F-422A-8D96-ED7368840039}" type="presParOf" srcId="{7933A088-E6FF-49F5-81CD-67CC67747E7A}" destId="{5ADBA88D-B531-4FEB-97C6-B939730CA6DF}" srcOrd="2" destOrd="0" presId="urn:microsoft.com/office/officeart/2005/8/layout/hierarchy4"/>
    <dgm:cxn modelId="{506B04D1-84CA-4DE0-B512-1AC4AF7E779A}" type="presParOf" srcId="{5ADBA88D-B531-4FEB-97C6-B939730CA6DF}" destId="{0D2C438F-E74B-4640-954A-72CEFAA0C2E5}" srcOrd="0" destOrd="0" presId="urn:microsoft.com/office/officeart/2005/8/layout/hierarchy4"/>
    <dgm:cxn modelId="{38817AA6-1A5B-4000-B7ED-0CF30625C22E}" type="presParOf" srcId="{0D2C438F-E74B-4640-954A-72CEFAA0C2E5}" destId="{F9AF3077-4088-45B5-8FAB-8F199FD8F757}" srcOrd="0" destOrd="0" presId="urn:microsoft.com/office/officeart/2005/8/layout/hierarchy4"/>
    <dgm:cxn modelId="{C40D3D7E-96E3-41EC-BAF3-C126D4129D9F}" type="presParOf" srcId="{0D2C438F-E74B-4640-954A-72CEFAA0C2E5}" destId="{5BEE7179-2626-4A68-A97D-52AC30FFCF37}" srcOrd="1" destOrd="0" presId="urn:microsoft.com/office/officeart/2005/8/layout/hierarchy4"/>
    <dgm:cxn modelId="{4866FC51-D87A-4621-B590-1EBC9927B4A5}" type="presParOf" srcId="{5ADBA88D-B531-4FEB-97C6-B939730CA6DF}" destId="{4AA1EEA0-C3A5-413C-A19B-70EE4B685CAE}" srcOrd="1" destOrd="0" presId="urn:microsoft.com/office/officeart/2005/8/layout/hierarchy4"/>
    <dgm:cxn modelId="{E8AEDDE5-485A-4C26-BC10-FAE5310A6AA8}" type="presParOf" srcId="{5ADBA88D-B531-4FEB-97C6-B939730CA6DF}" destId="{F5211DB5-073E-454F-A59D-456F9F4A58E8}" srcOrd="2" destOrd="0" presId="urn:microsoft.com/office/officeart/2005/8/layout/hierarchy4"/>
    <dgm:cxn modelId="{D1F50554-93A3-40F3-9D73-8FE9082C70F2}" type="presParOf" srcId="{F5211DB5-073E-454F-A59D-456F9F4A58E8}" destId="{E5E40754-8EEF-451C-9EF4-CF74E108DA78}" srcOrd="0" destOrd="0" presId="urn:microsoft.com/office/officeart/2005/8/layout/hierarchy4"/>
    <dgm:cxn modelId="{EE3EA337-470A-49D5-9B2F-0BD46D3D0105}" type="presParOf" srcId="{F5211DB5-073E-454F-A59D-456F9F4A58E8}" destId="{006870C5-3282-41AB-B22D-25A4B8930ADD}" srcOrd="1" destOrd="0" presId="urn:microsoft.com/office/officeart/2005/8/layout/hierarchy4"/>
    <dgm:cxn modelId="{60787F6C-C1D7-444A-843C-48E55D29FEC7}" type="presParOf" srcId="{7D1457B3-FA66-40A8-9312-F6B806BD73A8}" destId="{D52C1A2F-0873-41FE-B478-A91016A8E682}" srcOrd="1" destOrd="0" presId="urn:microsoft.com/office/officeart/2005/8/layout/hierarchy4"/>
    <dgm:cxn modelId="{15E93F2D-B8F2-4937-AC7E-A5D4D0D8D32C}" type="presParOf" srcId="{7D1457B3-FA66-40A8-9312-F6B806BD73A8}" destId="{235F5C42-4ABE-4082-8741-17CD52F387DE}" srcOrd="2" destOrd="0" presId="urn:microsoft.com/office/officeart/2005/8/layout/hierarchy4"/>
    <dgm:cxn modelId="{E30A7845-5FDE-4FF6-80FB-84E5713FBAA2}" type="presParOf" srcId="{235F5C42-4ABE-4082-8741-17CD52F387DE}" destId="{3A8CB3EE-7DF7-4A53-A2BE-F67FD2C21467}" srcOrd="0" destOrd="0" presId="urn:microsoft.com/office/officeart/2005/8/layout/hierarchy4"/>
    <dgm:cxn modelId="{3E9A1CAC-B8DD-4B41-89D8-54703370BB14}" type="presParOf" srcId="{235F5C42-4ABE-4082-8741-17CD52F387DE}" destId="{DAB7E01C-87BC-431B-8856-44EC7AD98ACA}" srcOrd="1" destOrd="0" presId="urn:microsoft.com/office/officeart/2005/8/layout/hierarchy4"/>
    <dgm:cxn modelId="{679AF991-F597-4FAC-BC0C-4F13DDE15EA4}" type="presParOf" srcId="{235F5C42-4ABE-4082-8741-17CD52F387DE}" destId="{A0E44516-BB01-4DB0-8AE8-E74288B53540}" srcOrd="2" destOrd="0" presId="urn:microsoft.com/office/officeart/2005/8/layout/hierarchy4"/>
    <dgm:cxn modelId="{CD40F7C8-7FAF-49D5-B04F-B895F92D5154}" type="presParOf" srcId="{A0E44516-BB01-4DB0-8AE8-E74288B53540}" destId="{F3C5662C-116B-400F-942A-F4DBD0B7F059}" srcOrd="0" destOrd="0" presId="urn:microsoft.com/office/officeart/2005/8/layout/hierarchy4"/>
    <dgm:cxn modelId="{01A14C2D-D84A-4F11-B921-14252CB87AB0}" type="presParOf" srcId="{F3C5662C-116B-400F-942A-F4DBD0B7F059}" destId="{D166AB98-7C0A-4B83-B4B6-D45CB6228242}" srcOrd="0" destOrd="0" presId="urn:microsoft.com/office/officeart/2005/8/layout/hierarchy4"/>
    <dgm:cxn modelId="{810C8854-61FB-4447-B484-5FE697BC3FEB}" type="presParOf" srcId="{F3C5662C-116B-400F-942A-F4DBD0B7F059}" destId="{FAA605CC-3D34-4474-B343-6052CB6C86CE}" srcOrd="1" destOrd="0" presId="urn:microsoft.com/office/officeart/2005/8/layout/hierarchy4"/>
    <dgm:cxn modelId="{09C82899-E913-47E8-8553-284A1BF42375}" type="presParOf" srcId="{A0E44516-BB01-4DB0-8AE8-E74288B53540}" destId="{C3F50471-A525-4513-96F1-76C0F9EF5E33}" srcOrd="1" destOrd="0" presId="urn:microsoft.com/office/officeart/2005/8/layout/hierarchy4"/>
    <dgm:cxn modelId="{42220C61-88B5-459C-80D8-46B1BD7D598A}" type="presParOf" srcId="{A0E44516-BB01-4DB0-8AE8-E74288B53540}" destId="{4E721D21-A57D-4B86-B8EB-6D60A1A87E99}" srcOrd="2" destOrd="0" presId="urn:microsoft.com/office/officeart/2005/8/layout/hierarchy4"/>
    <dgm:cxn modelId="{D150CC37-11F0-4DEC-B880-3CA035A0C031}" type="presParOf" srcId="{4E721D21-A57D-4B86-B8EB-6D60A1A87E99}" destId="{CE06EE4D-D849-4666-88F2-D77B27B81226}" srcOrd="0" destOrd="0" presId="urn:microsoft.com/office/officeart/2005/8/layout/hierarchy4"/>
    <dgm:cxn modelId="{4D2405CF-C96D-4A31-9260-566030D652CF}" type="presParOf" srcId="{4E721D21-A57D-4B86-B8EB-6D60A1A87E99}" destId="{90D04929-1C92-427C-9D31-50CF9170B535}" srcOrd="1" destOrd="0" presId="urn:microsoft.com/office/officeart/2005/8/layout/hierarchy4"/>
    <dgm:cxn modelId="{8F55D455-780B-449E-BC79-CBB5BA624C7F}" type="presParOf" srcId="{A0E44516-BB01-4DB0-8AE8-E74288B53540}" destId="{F3074775-0AE3-46B8-AF83-FE4EA9CF8343}" srcOrd="3" destOrd="0" presId="urn:microsoft.com/office/officeart/2005/8/layout/hierarchy4"/>
    <dgm:cxn modelId="{FD6B52F6-7341-42EB-A3F8-97B21184E69C}" type="presParOf" srcId="{A0E44516-BB01-4DB0-8AE8-E74288B53540}" destId="{2A532035-D0BA-4B3A-86FB-4E5EF6D9C087}" srcOrd="4" destOrd="0" presId="urn:microsoft.com/office/officeart/2005/8/layout/hierarchy4"/>
    <dgm:cxn modelId="{07870EFD-6EA9-41C9-AC28-91DC14718C1E}" type="presParOf" srcId="{2A532035-D0BA-4B3A-86FB-4E5EF6D9C087}" destId="{47410C56-2F28-4CC2-904D-D159BE6ABDED}" srcOrd="0" destOrd="0" presId="urn:microsoft.com/office/officeart/2005/8/layout/hierarchy4"/>
    <dgm:cxn modelId="{A01A766E-3032-496B-9E9F-FC2483BB8476}" type="presParOf" srcId="{2A532035-D0BA-4B3A-86FB-4E5EF6D9C087}" destId="{5A588F12-AFFE-450B-A110-19EE8F3971A6}" srcOrd="1" destOrd="0" presId="urn:microsoft.com/office/officeart/2005/8/layout/hierarchy4"/>
    <dgm:cxn modelId="{8E1AF4E6-AB77-4253-8493-334119D8DADA}" type="presParOf" srcId="{7D1457B3-FA66-40A8-9312-F6B806BD73A8}" destId="{FFCAE4F6-0021-4D2C-9286-5C60A8B56027}" srcOrd="3" destOrd="0" presId="urn:microsoft.com/office/officeart/2005/8/layout/hierarchy4"/>
    <dgm:cxn modelId="{3A79B88C-50F3-4E71-8B71-474E62102D8C}" type="presParOf" srcId="{7D1457B3-FA66-40A8-9312-F6B806BD73A8}" destId="{4D683A7C-8DA2-4198-A478-413BF9A81B82}" srcOrd="4" destOrd="0" presId="urn:microsoft.com/office/officeart/2005/8/layout/hierarchy4"/>
    <dgm:cxn modelId="{9A2998E9-0A81-46BE-94EF-786E86472B28}" type="presParOf" srcId="{4D683A7C-8DA2-4198-A478-413BF9A81B82}" destId="{97BA713A-6161-4F9C-A419-803F00B0ACC5}" srcOrd="0" destOrd="0" presId="urn:microsoft.com/office/officeart/2005/8/layout/hierarchy4"/>
    <dgm:cxn modelId="{ADF08C23-A291-46A1-9B83-B9F821C7E5FC}" type="presParOf" srcId="{4D683A7C-8DA2-4198-A478-413BF9A81B82}" destId="{73D80006-6C94-4CA6-A031-42C7E42B458F}" srcOrd="1" destOrd="0" presId="urn:microsoft.com/office/officeart/2005/8/layout/hierarchy4"/>
    <dgm:cxn modelId="{456AC25D-6F1E-4D92-BF71-BCC78608169B}" type="presParOf" srcId="{4D683A7C-8DA2-4198-A478-413BF9A81B82}" destId="{4EF27951-7D07-45B6-81D8-05DEA8FE93DE}" srcOrd="2" destOrd="0" presId="urn:microsoft.com/office/officeart/2005/8/layout/hierarchy4"/>
    <dgm:cxn modelId="{B57B529F-BBEF-4EB8-AF9C-2E63C9E347C2}" type="presParOf" srcId="{4EF27951-7D07-45B6-81D8-05DEA8FE93DE}" destId="{687ED3F2-D7B0-4CC5-8FC2-325A26D697B4}" srcOrd="0" destOrd="0" presId="urn:microsoft.com/office/officeart/2005/8/layout/hierarchy4"/>
    <dgm:cxn modelId="{B3F99093-6DCE-4DD2-B862-5F6644AD7408}" type="presParOf" srcId="{687ED3F2-D7B0-4CC5-8FC2-325A26D697B4}" destId="{F3D648ED-E56D-495D-96C9-9F99577C2CC3}" srcOrd="0" destOrd="0" presId="urn:microsoft.com/office/officeart/2005/8/layout/hierarchy4"/>
    <dgm:cxn modelId="{3E8CEFD1-5431-412D-A4D2-92DFEC1046AC}" type="presParOf" srcId="{687ED3F2-D7B0-4CC5-8FC2-325A26D697B4}" destId="{957FE23A-6DB5-4C55-8137-5295F683E49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256EB7-8604-410D-9C04-320FA2B74105}" type="doc">
      <dgm:prSet loTypeId="urn:microsoft.com/office/officeart/2005/8/layout/gear1" loCatId="cycle" qsTypeId="urn:microsoft.com/office/officeart/2005/8/quickstyle/simple5" qsCatId="simple" csTypeId="urn:microsoft.com/office/officeart/2005/8/colors/colorful1" csCatId="colorful" phldr="1"/>
      <dgm:spPr/>
    </dgm:pt>
    <dgm:pt modelId="{1A611A02-D91E-4A1B-B175-C554A092551C}">
      <dgm:prSet phldrT="[טקסט]"/>
      <dgm:spPr/>
      <dgm:t>
        <a:bodyPr/>
        <a:lstStyle/>
        <a:p>
          <a:pPr rtl="1"/>
          <a:r>
            <a:rPr lang="en-US" dirty="0"/>
            <a:t>TFIDF</a:t>
          </a:r>
        </a:p>
        <a:p>
          <a:pPr rtl="1"/>
          <a:r>
            <a:rPr lang="en-US" dirty="0"/>
            <a:t>K-means</a:t>
          </a:r>
          <a:endParaRPr lang="he-IL" dirty="0"/>
        </a:p>
      </dgm:t>
    </dgm:pt>
    <dgm:pt modelId="{AA0E59B5-AD88-49B9-A8E1-C9C2CBE5F15E}" type="parTrans" cxnId="{F9E83141-1B45-4884-8D1A-9AF308AFA296}">
      <dgm:prSet/>
      <dgm:spPr/>
      <dgm:t>
        <a:bodyPr/>
        <a:lstStyle/>
        <a:p>
          <a:pPr rtl="1"/>
          <a:endParaRPr lang="he-IL"/>
        </a:p>
      </dgm:t>
    </dgm:pt>
    <dgm:pt modelId="{95BDD024-5FE8-4F02-9745-8289AB49DE7B}" type="sibTrans" cxnId="{F9E83141-1B45-4884-8D1A-9AF308AFA296}">
      <dgm:prSet/>
      <dgm:spPr/>
      <dgm:t>
        <a:bodyPr/>
        <a:lstStyle/>
        <a:p>
          <a:pPr rtl="1"/>
          <a:endParaRPr lang="he-IL"/>
        </a:p>
      </dgm:t>
    </dgm:pt>
    <dgm:pt modelId="{3ACCBB64-FA0F-4CE0-A401-B647B909FB38}">
      <dgm:prSet phldrT="[טקסט]"/>
      <dgm:spPr/>
      <dgm:t>
        <a:bodyPr/>
        <a:lstStyle/>
        <a:p>
          <a:pPr rtl="1"/>
          <a:r>
            <a:rPr lang="en-US" dirty="0"/>
            <a:t>Doc2Vec</a:t>
          </a:r>
        </a:p>
        <a:p>
          <a:pPr rtl="1"/>
          <a:r>
            <a:rPr lang="en-US" dirty="0"/>
            <a:t>K-means</a:t>
          </a:r>
          <a:endParaRPr lang="he-IL" dirty="0"/>
        </a:p>
      </dgm:t>
    </dgm:pt>
    <dgm:pt modelId="{12B24B84-E44C-4335-B2AE-4766A0250400}" type="parTrans" cxnId="{080CB15D-2140-4187-906F-25BF571E7F1E}">
      <dgm:prSet/>
      <dgm:spPr/>
      <dgm:t>
        <a:bodyPr/>
        <a:lstStyle/>
        <a:p>
          <a:pPr rtl="1"/>
          <a:endParaRPr lang="he-IL"/>
        </a:p>
      </dgm:t>
    </dgm:pt>
    <dgm:pt modelId="{66580D92-9274-47E6-B486-A934AC5FBABB}" type="sibTrans" cxnId="{080CB15D-2140-4187-906F-25BF571E7F1E}">
      <dgm:prSet/>
      <dgm:spPr/>
      <dgm:t>
        <a:bodyPr/>
        <a:lstStyle/>
        <a:p>
          <a:pPr rtl="1"/>
          <a:endParaRPr lang="he-IL"/>
        </a:p>
      </dgm:t>
    </dgm:pt>
    <dgm:pt modelId="{7B8D7AFA-FCF1-4090-A048-EC5B5B4BDEAD}">
      <dgm:prSet phldrT="[טקסט]"/>
      <dgm:spPr/>
      <dgm:t>
        <a:bodyPr/>
        <a:lstStyle/>
        <a:p>
          <a:pPr rtl="1"/>
          <a:r>
            <a:rPr lang="en-US"/>
            <a:t>LDA</a:t>
          </a:r>
          <a:endParaRPr lang="he-IL" dirty="0"/>
        </a:p>
      </dgm:t>
    </dgm:pt>
    <dgm:pt modelId="{FB041C8C-3BC1-445B-A0F2-2C878162FF5E}" type="parTrans" cxnId="{69B45F82-7C69-4020-9BE3-5F7A40255223}">
      <dgm:prSet/>
      <dgm:spPr/>
      <dgm:t>
        <a:bodyPr/>
        <a:lstStyle/>
        <a:p>
          <a:pPr rtl="1"/>
          <a:endParaRPr lang="he-IL"/>
        </a:p>
      </dgm:t>
    </dgm:pt>
    <dgm:pt modelId="{AB9506E5-71F1-4C8C-B284-4C9B54A77EFA}" type="sibTrans" cxnId="{69B45F82-7C69-4020-9BE3-5F7A40255223}">
      <dgm:prSet/>
      <dgm:spPr/>
      <dgm:t>
        <a:bodyPr/>
        <a:lstStyle/>
        <a:p>
          <a:pPr rtl="1"/>
          <a:endParaRPr lang="he-IL"/>
        </a:p>
      </dgm:t>
    </dgm:pt>
    <dgm:pt modelId="{1345B8BD-2DCE-4446-94B4-039D81B05926}" type="pres">
      <dgm:prSet presAssocID="{3E256EB7-8604-410D-9C04-320FA2B74105}" presName="composite" presStyleCnt="0">
        <dgm:presLayoutVars>
          <dgm:chMax val="3"/>
          <dgm:animLvl val="lvl"/>
          <dgm:resizeHandles val="exact"/>
        </dgm:presLayoutVars>
      </dgm:prSet>
      <dgm:spPr/>
    </dgm:pt>
    <dgm:pt modelId="{9ADC5BED-B5E4-48C3-B190-BC01F499B05B}" type="pres">
      <dgm:prSet presAssocID="{1A611A02-D91E-4A1B-B175-C554A092551C}" presName="gear1" presStyleLbl="node1" presStyleIdx="0" presStyleCnt="3">
        <dgm:presLayoutVars>
          <dgm:chMax val="1"/>
          <dgm:bulletEnabled val="1"/>
        </dgm:presLayoutVars>
      </dgm:prSet>
      <dgm:spPr/>
    </dgm:pt>
    <dgm:pt modelId="{1EE4531F-7D27-47CA-9D20-D3F6519D8FB3}" type="pres">
      <dgm:prSet presAssocID="{1A611A02-D91E-4A1B-B175-C554A092551C}" presName="gear1srcNode" presStyleLbl="node1" presStyleIdx="0" presStyleCnt="3"/>
      <dgm:spPr/>
    </dgm:pt>
    <dgm:pt modelId="{A58A232B-60BB-4E2C-99F3-A1D1C29BC040}" type="pres">
      <dgm:prSet presAssocID="{1A611A02-D91E-4A1B-B175-C554A092551C}" presName="gear1dstNode" presStyleLbl="node1" presStyleIdx="0" presStyleCnt="3"/>
      <dgm:spPr/>
    </dgm:pt>
    <dgm:pt modelId="{7D2C46BA-3782-4363-906F-21431F7E625A}" type="pres">
      <dgm:prSet presAssocID="{3ACCBB64-FA0F-4CE0-A401-B647B909FB38}" presName="gear2" presStyleLbl="node1" presStyleIdx="1" presStyleCnt="3">
        <dgm:presLayoutVars>
          <dgm:chMax val="1"/>
          <dgm:bulletEnabled val="1"/>
        </dgm:presLayoutVars>
      </dgm:prSet>
      <dgm:spPr/>
    </dgm:pt>
    <dgm:pt modelId="{A24DF69F-60B7-46A3-994A-E0CCDA06B277}" type="pres">
      <dgm:prSet presAssocID="{3ACCBB64-FA0F-4CE0-A401-B647B909FB38}" presName="gear2srcNode" presStyleLbl="node1" presStyleIdx="1" presStyleCnt="3"/>
      <dgm:spPr/>
    </dgm:pt>
    <dgm:pt modelId="{319E5BAE-6D82-44B5-AD63-E737EF71A2FD}" type="pres">
      <dgm:prSet presAssocID="{3ACCBB64-FA0F-4CE0-A401-B647B909FB38}" presName="gear2dstNode" presStyleLbl="node1" presStyleIdx="1" presStyleCnt="3"/>
      <dgm:spPr/>
    </dgm:pt>
    <dgm:pt modelId="{A1EB880D-0AD1-471A-8C9A-271D6ADBE29B}" type="pres">
      <dgm:prSet presAssocID="{7B8D7AFA-FCF1-4090-A048-EC5B5B4BDEAD}" presName="gear3" presStyleLbl="node1" presStyleIdx="2" presStyleCnt="3"/>
      <dgm:spPr/>
    </dgm:pt>
    <dgm:pt modelId="{29DA3E41-146D-47B1-B673-B587C6E57CAD}" type="pres">
      <dgm:prSet presAssocID="{7B8D7AFA-FCF1-4090-A048-EC5B5B4BDEAD}" presName="gear3tx" presStyleLbl="node1" presStyleIdx="2" presStyleCnt="3">
        <dgm:presLayoutVars>
          <dgm:chMax val="1"/>
          <dgm:bulletEnabled val="1"/>
        </dgm:presLayoutVars>
      </dgm:prSet>
      <dgm:spPr/>
    </dgm:pt>
    <dgm:pt modelId="{EAB24DB5-03CD-45FE-8212-1B979ECAD773}" type="pres">
      <dgm:prSet presAssocID="{7B8D7AFA-FCF1-4090-A048-EC5B5B4BDEAD}" presName="gear3srcNode" presStyleLbl="node1" presStyleIdx="2" presStyleCnt="3"/>
      <dgm:spPr/>
    </dgm:pt>
    <dgm:pt modelId="{2899F39C-F1E0-447B-92CA-015C142A9F43}" type="pres">
      <dgm:prSet presAssocID="{7B8D7AFA-FCF1-4090-A048-EC5B5B4BDEAD}" presName="gear3dstNode" presStyleLbl="node1" presStyleIdx="2" presStyleCnt="3"/>
      <dgm:spPr/>
    </dgm:pt>
    <dgm:pt modelId="{C0A22DE7-5B80-4AA5-9485-1E70A11E4A22}" type="pres">
      <dgm:prSet presAssocID="{95BDD024-5FE8-4F02-9745-8289AB49DE7B}" presName="connector1" presStyleLbl="sibTrans2D1" presStyleIdx="0" presStyleCnt="3"/>
      <dgm:spPr/>
    </dgm:pt>
    <dgm:pt modelId="{9705BFD6-92DA-4642-A932-68A33A01252A}" type="pres">
      <dgm:prSet presAssocID="{66580D92-9274-47E6-B486-A934AC5FBABB}" presName="connector2" presStyleLbl="sibTrans2D1" presStyleIdx="1" presStyleCnt="3"/>
      <dgm:spPr/>
    </dgm:pt>
    <dgm:pt modelId="{7E1AE971-679F-4D58-B97F-E28CEC489C8A}" type="pres">
      <dgm:prSet presAssocID="{AB9506E5-71F1-4C8C-B284-4C9B54A77EFA}" presName="connector3" presStyleLbl="sibTrans2D1" presStyleIdx="2" presStyleCnt="3"/>
      <dgm:spPr/>
    </dgm:pt>
  </dgm:ptLst>
  <dgm:cxnLst>
    <dgm:cxn modelId="{3A262B01-33AE-4E0E-BD4B-91155DBCFEBD}" type="presOf" srcId="{7B8D7AFA-FCF1-4090-A048-EC5B5B4BDEAD}" destId="{2899F39C-F1E0-447B-92CA-015C142A9F43}" srcOrd="3" destOrd="0" presId="urn:microsoft.com/office/officeart/2005/8/layout/gear1"/>
    <dgm:cxn modelId="{947C9B02-FCE4-49A6-9A06-01718F9DE9D1}" type="presOf" srcId="{66580D92-9274-47E6-B486-A934AC5FBABB}" destId="{9705BFD6-92DA-4642-A932-68A33A01252A}" srcOrd="0" destOrd="0" presId="urn:microsoft.com/office/officeart/2005/8/layout/gear1"/>
    <dgm:cxn modelId="{E31E5A0E-E730-4D0A-836A-19C2ECC3B3BA}" type="presOf" srcId="{1A611A02-D91E-4A1B-B175-C554A092551C}" destId="{9ADC5BED-B5E4-48C3-B190-BC01F499B05B}" srcOrd="0" destOrd="0" presId="urn:microsoft.com/office/officeart/2005/8/layout/gear1"/>
    <dgm:cxn modelId="{845CE43A-F277-4E4D-99F1-BA719F8D00C5}" type="presOf" srcId="{1A611A02-D91E-4A1B-B175-C554A092551C}" destId="{A58A232B-60BB-4E2C-99F3-A1D1C29BC040}" srcOrd="2" destOrd="0" presId="urn:microsoft.com/office/officeart/2005/8/layout/gear1"/>
    <dgm:cxn modelId="{FAF8E73D-29E9-419F-8C77-032737B5C5EA}" type="presOf" srcId="{7B8D7AFA-FCF1-4090-A048-EC5B5B4BDEAD}" destId="{A1EB880D-0AD1-471A-8C9A-271D6ADBE29B}" srcOrd="0" destOrd="0" presId="urn:microsoft.com/office/officeart/2005/8/layout/gear1"/>
    <dgm:cxn modelId="{080CB15D-2140-4187-906F-25BF571E7F1E}" srcId="{3E256EB7-8604-410D-9C04-320FA2B74105}" destId="{3ACCBB64-FA0F-4CE0-A401-B647B909FB38}" srcOrd="1" destOrd="0" parTransId="{12B24B84-E44C-4335-B2AE-4766A0250400}" sibTransId="{66580D92-9274-47E6-B486-A934AC5FBABB}"/>
    <dgm:cxn modelId="{F9E83141-1B45-4884-8D1A-9AF308AFA296}" srcId="{3E256EB7-8604-410D-9C04-320FA2B74105}" destId="{1A611A02-D91E-4A1B-B175-C554A092551C}" srcOrd="0" destOrd="0" parTransId="{AA0E59B5-AD88-49B9-A8E1-C9C2CBE5F15E}" sibTransId="{95BDD024-5FE8-4F02-9745-8289AB49DE7B}"/>
    <dgm:cxn modelId="{CAA6D74B-46B5-4DA7-8367-6FC1FE1DA4D4}" type="presOf" srcId="{3ACCBB64-FA0F-4CE0-A401-B647B909FB38}" destId="{319E5BAE-6D82-44B5-AD63-E737EF71A2FD}" srcOrd="2" destOrd="0" presId="urn:microsoft.com/office/officeart/2005/8/layout/gear1"/>
    <dgm:cxn modelId="{A5D5A84D-3598-4C9C-BE0D-2B8E52F82A86}" type="presOf" srcId="{3ACCBB64-FA0F-4CE0-A401-B647B909FB38}" destId="{A24DF69F-60B7-46A3-994A-E0CCDA06B277}" srcOrd="1" destOrd="0" presId="urn:microsoft.com/office/officeart/2005/8/layout/gear1"/>
    <dgm:cxn modelId="{1D06C775-9E0F-4D0B-8F50-E83180AFE4FC}" type="presOf" srcId="{7B8D7AFA-FCF1-4090-A048-EC5B5B4BDEAD}" destId="{EAB24DB5-03CD-45FE-8212-1B979ECAD773}" srcOrd="2" destOrd="0" presId="urn:microsoft.com/office/officeart/2005/8/layout/gear1"/>
    <dgm:cxn modelId="{AFF2E07F-1EB8-4F34-A5F9-E239644E1D5A}" type="presOf" srcId="{AB9506E5-71F1-4C8C-B284-4C9B54A77EFA}" destId="{7E1AE971-679F-4D58-B97F-E28CEC489C8A}" srcOrd="0" destOrd="0" presId="urn:microsoft.com/office/officeart/2005/8/layout/gear1"/>
    <dgm:cxn modelId="{69B45F82-7C69-4020-9BE3-5F7A40255223}" srcId="{3E256EB7-8604-410D-9C04-320FA2B74105}" destId="{7B8D7AFA-FCF1-4090-A048-EC5B5B4BDEAD}" srcOrd="2" destOrd="0" parTransId="{FB041C8C-3BC1-445B-A0F2-2C878162FF5E}" sibTransId="{AB9506E5-71F1-4C8C-B284-4C9B54A77EFA}"/>
    <dgm:cxn modelId="{DF2189A1-F460-401E-90DD-955DD6579B42}" type="presOf" srcId="{3ACCBB64-FA0F-4CE0-A401-B647B909FB38}" destId="{7D2C46BA-3782-4363-906F-21431F7E625A}" srcOrd="0" destOrd="0" presId="urn:microsoft.com/office/officeart/2005/8/layout/gear1"/>
    <dgm:cxn modelId="{09E386B5-EAC1-4998-83CA-7E452CEB38A1}" type="presOf" srcId="{1A611A02-D91E-4A1B-B175-C554A092551C}" destId="{1EE4531F-7D27-47CA-9D20-D3F6519D8FB3}" srcOrd="1" destOrd="0" presId="urn:microsoft.com/office/officeart/2005/8/layout/gear1"/>
    <dgm:cxn modelId="{D8F450CB-EBA3-4B34-8606-E76F03A9C6F1}" type="presOf" srcId="{95BDD024-5FE8-4F02-9745-8289AB49DE7B}" destId="{C0A22DE7-5B80-4AA5-9485-1E70A11E4A22}" srcOrd="0" destOrd="0" presId="urn:microsoft.com/office/officeart/2005/8/layout/gear1"/>
    <dgm:cxn modelId="{14A761E0-7C4E-46E0-A13D-F2C8D811B5E8}" type="presOf" srcId="{3E256EB7-8604-410D-9C04-320FA2B74105}" destId="{1345B8BD-2DCE-4446-94B4-039D81B05926}" srcOrd="0" destOrd="0" presId="urn:microsoft.com/office/officeart/2005/8/layout/gear1"/>
    <dgm:cxn modelId="{96156DEB-39B6-4EF1-9444-35D26F12D454}" type="presOf" srcId="{7B8D7AFA-FCF1-4090-A048-EC5B5B4BDEAD}" destId="{29DA3E41-146D-47B1-B673-B587C6E57CAD}" srcOrd="1" destOrd="0" presId="urn:microsoft.com/office/officeart/2005/8/layout/gear1"/>
    <dgm:cxn modelId="{2CD390E4-3A91-4D36-A0C8-5F86F3EEB540}" type="presParOf" srcId="{1345B8BD-2DCE-4446-94B4-039D81B05926}" destId="{9ADC5BED-B5E4-48C3-B190-BC01F499B05B}" srcOrd="0" destOrd="0" presId="urn:microsoft.com/office/officeart/2005/8/layout/gear1"/>
    <dgm:cxn modelId="{C6FF3B5F-8116-407E-A0A2-930DECDB6D50}" type="presParOf" srcId="{1345B8BD-2DCE-4446-94B4-039D81B05926}" destId="{1EE4531F-7D27-47CA-9D20-D3F6519D8FB3}" srcOrd="1" destOrd="0" presId="urn:microsoft.com/office/officeart/2005/8/layout/gear1"/>
    <dgm:cxn modelId="{D112626D-8A16-4A5D-9E83-181861EC2FFB}" type="presParOf" srcId="{1345B8BD-2DCE-4446-94B4-039D81B05926}" destId="{A58A232B-60BB-4E2C-99F3-A1D1C29BC040}" srcOrd="2" destOrd="0" presId="urn:microsoft.com/office/officeart/2005/8/layout/gear1"/>
    <dgm:cxn modelId="{4A246829-C49E-43F8-B8A0-72CE4B40CC4C}" type="presParOf" srcId="{1345B8BD-2DCE-4446-94B4-039D81B05926}" destId="{7D2C46BA-3782-4363-906F-21431F7E625A}" srcOrd="3" destOrd="0" presId="urn:microsoft.com/office/officeart/2005/8/layout/gear1"/>
    <dgm:cxn modelId="{4E69CEDA-0FE8-44D9-B954-21FDD0D87C9E}" type="presParOf" srcId="{1345B8BD-2DCE-4446-94B4-039D81B05926}" destId="{A24DF69F-60B7-46A3-994A-E0CCDA06B277}" srcOrd="4" destOrd="0" presId="urn:microsoft.com/office/officeart/2005/8/layout/gear1"/>
    <dgm:cxn modelId="{05EFD432-5323-457B-AE1C-CD48133D13EA}" type="presParOf" srcId="{1345B8BD-2DCE-4446-94B4-039D81B05926}" destId="{319E5BAE-6D82-44B5-AD63-E737EF71A2FD}" srcOrd="5" destOrd="0" presId="urn:microsoft.com/office/officeart/2005/8/layout/gear1"/>
    <dgm:cxn modelId="{C8D7336E-D897-4F0F-BD93-80BCDCBCBA66}" type="presParOf" srcId="{1345B8BD-2DCE-4446-94B4-039D81B05926}" destId="{A1EB880D-0AD1-471A-8C9A-271D6ADBE29B}" srcOrd="6" destOrd="0" presId="urn:microsoft.com/office/officeart/2005/8/layout/gear1"/>
    <dgm:cxn modelId="{62B1EF65-20CF-4975-8F3F-DC009C7BBA3B}" type="presParOf" srcId="{1345B8BD-2DCE-4446-94B4-039D81B05926}" destId="{29DA3E41-146D-47B1-B673-B587C6E57CAD}" srcOrd="7" destOrd="0" presId="urn:microsoft.com/office/officeart/2005/8/layout/gear1"/>
    <dgm:cxn modelId="{D83CF29D-152A-44A3-9AF1-528ABC8CA6E8}" type="presParOf" srcId="{1345B8BD-2DCE-4446-94B4-039D81B05926}" destId="{EAB24DB5-03CD-45FE-8212-1B979ECAD773}" srcOrd="8" destOrd="0" presId="urn:microsoft.com/office/officeart/2005/8/layout/gear1"/>
    <dgm:cxn modelId="{9D140726-F530-4DE7-A2B3-69A987D3C9CB}" type="presParOf" srcId="{1345B8BD-2DCE-4446-94B4-039D81B05926}" destId="{2899F39C-F1E0-447B-92CA-015C142A9F43}" srcOrd="9" destOrd="0" presId="urn:microsoft.com/office/officeart/2005/8/layout/gear1"/>
    <dgm:cxn modelId="{8F40E5CF-BCAB-4FDA-A0DA-6B3B7F439EAC}" type="presParOf" srcId="{1345B8BD-2DCE-4446-94B4-039D81B05926}" destId="{C0A22DE7-5B80-4AA5-9485-1E70A11E4A22}" srcOrd="10" destOrd="0" presId="urn:microsoft.com/office/officeart/2005/8/layout/gear1"/>
    <dgm:cxn modelId="{95C8386E-025E-4D6B-A261-43D154A3C69A}" type="presParOf" srcId="{1345B8BD-2DCE-4446-94B4-039D81B05926}" destId="{9705BFD6-92DA-4642-A932-68A33A01252A}" srcOrd="11" destOrd="0" presId="urn:microsoft.com/office/officeart/2005/8/layout/gear1"/>
    <dgm:cxn modelId="{A70D73B1-47D7-4199-AEE7-976D69447ECE}" type="presParOf" srcId="{1345B8BD-2DCE-4446-94B4-039D81B05926}" destId="{7E1AE971-679F-4D58-B97F-E28CEC489C8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9DCEF3-A616-44D5-8C6E-46A1CAFE2942}" type="doc">
      <dgm:prSet loTypeId="urn:microsoft.com/office/officeart/2005/8/layout/venn3" loCatId="relationship" qsTypeId="urn:microsoft.com/office/officeart/2005/8/quickstyle/simple5" qsCatId="simple" csTypeId="urn:microsoft.com/office/officeart/2005/8/colors/colorful1" csCatId="colorful" phldr="1"/>
      <dgm:spPr/>
    </dgm:pt>
    <dgm:pt modelId="{9DDE6BBA-295A-46ED-9F8B-A88506316D00}">
      <dgm:prSet phldrT="[Text]" custT="1"/>
      <dgm:spPr/>
      <dgm:t>
        <a:bodyPr/>
        <a:lstStyle/>
        <a:p>
          <a:pPr algn="ctr" rtl="0"/>
          <a:r>
            <a:rPr lang="en-US" sz="3600" b="1" i="0" dirty="0"/>
            <a:t>TFIDF</a:t>
          </a:r>
          <a:endParaRPr lang="he-IL" sz="3600" b="1" dirty="0"/>
        </a:p>
      </dgm:t>
    </dgm:pt>
    <dgm:pt modelId="{C42A04C9-01A7-40FE-BAC1-88A74A4DA1E9}" type="parTrans" cxnId="{28CD5889-DE76-4D73-B101-7BDE2BE9F1E1}">
      <dgm:prSet/>
      <dgm:spPr/>
      <dgm:t>
        <a:bodyPr/>
        <a:lstStyle/>
        <a:p>
          <a:pPr algn="ctr" rtl="0"/>
          <a:endParaRPr lang="he-IL" sz="1800" b="0"/>
        </a:p>
      </dgm:t>
    </dgm:pt>
    <dgm:pt modelId="{CF3BF2EF-CA51-4521-AB8C-14A1BD50D698}" type="sibTrans" cxnId="{28CD5889-DE76-4D73-B101-7BDE2BE9F1E1}">
      <dgm:prSet/>
      <dgm:spPr/>
      <dgm:t>
        <a:bodyPr/>
        <a:lstStyle/>
        <a:p>
          <a:pPr algn="ctr" rtl="0"/>
          <a:endParaRPr lang="he-IL" sz="1800" b="0"/>
        </a:p>
      </dgm:t>
    </dgm:pt>
    <dgm:pt modelId="{83F8575D-B774-4B19-8778-DA66B6DD6269}">
      <dgm:prSet phldrT="[Text]" custT="1"/>
      <dgm:spPr/>
      <dgm:t>
        <a:bodyPr/>
        <a:lstStyle/>
        <a:p>
          <a:pPr algn="ctr" rtl="0"/>
          <a:r>
            <a:rPr lang="en-US" sz="3600" b="1" dirty="0"/>
            <a:t>Doc2Vec</a:t>
          </a:r>
          <a:endParaRPr lang="he-IL" sz="3600" b="1" dirty="0"/>
        </a:p>
      </dgm:t>
    </dgm:pt>
    <dgm:pt modelId="{43F7274F-EF9C-4F06-8EF6-B5AC0ED0BFA9}" type="parTrans" cxnId="{D53A8172-58C9-494B-A798-C4D3D8F57EBF}">
      <dgm:prSet/>
      <dgm:spPr/>
      <dgm:t>
        <a:bodyPr/>
        <a:lstStyle/>
        <a:p>
          <a:pPr rtl="1"/>
          <a:endParaRPr lang="he-IL"/>
        </a:p>
      </dgm:t>
    </dgm:pt>
    <dgm:pt modelId="{541D18DB-106F-405C-A566-9CF32AC7F453}" type="sibTrans" cxnId="{D53A8172-58C9-494B-A798-C4D3D8F57EBF}">
      <dgm:prSet/>
      <dgm:spPr/>
      <dgm:t>
        <a:bodyPr/>
        <a:lstStyle/>
        <a:p>
          <a:pPr rtl="1"/>
          <a:endParaRPr lang="he-IL"/>
        </a:p>
      </dgm:t>
    </dgm:pt>
    <dgm:pt modelId="{430977E7-D6EC-4F59-9563-E5DA2B0D907C}">
      <dgm:prSet phldrT="[Text]" custT="1"/>
      <dgm:spPr/>
      <dgm:t>
        <a:bodyPr/>
        <a:lstStyle/>
        <a:p>
          <a:pPr algn="ctr" rtl="0"/>
          <a:r>
            <a:rPr lang="en-US" sz="3600" b="1" dirty="0"/>
            <a:t>LDA</a:t>
          </a:r>
          <a:endParaRPr lang="he-IL" sz="3600" b="1" dirty="0"/>
        </a:p>
      </dgm:t>
    </dgm:pt>
    <dgm:pt modelId="{03145572-0878-4471-917F-852AA0A33531}" type="parTrans" cxnId="{A64323C2-813A-445C-AEA0-DFECC9FDA790}">
      <dgm:prSet/>
      <dgm:spPr/>
      <dgm:t>
        <a:bodyPr/>
        <a:lstStyle/>
        <a:p>
          <a:pPr rtl="1"/>
          <a:endParaRPr lang="he-IL"/>
        </a:p>
      </dgm:t>
    </dgm:pt>
    <dgm:pt modelId="{839C9F71-93E6-4729-A49E-3F9D47E108C1}" type="sibTrans" cxnId="{A64323C2-813A-445C-AEA0-DFECC9FDA790}">
      <dgm:prSet/>
      <dgm:spPr/>
      <dgm:t>
        <a:bodyPr/>
        <a:lstStyle/>
        <a:p>
          <a:pPr rtl="1"/>
          <a:endParaRPr lang="he-IL"/>
        </a:p>
      </dgm:t>
    </dgm:pt>
    <dgm:pt modelId="{FC777845-B5EB-4C82-8397-4CC3799148CD}" type="pres">
      <dgm:prSet presAssocID="{ED9DCEF3-A616-44D5-8C6E-46A1CAFE2942}" presName="Name0" presStyleCnt="0">
        <dgm:presLayoutVars>
          <dgm:dir/>
          <dgm:resizeHandles val="exact"/>
        </dgm:presLayoutVars>
      </dgm:prSet>
      <dgm:spPr/>
    </dgm:pt>
    <dgm:pt modelId="{C2F8F5C7-53AC-4733-8709-754731E9A378}" type="pres">
      <dgm:prSet presAssocID="{9DDE6BBA-295A-46ED-9F8B-A88506316D00}" presName="Name5" presStyleLbl="vennNode1" presStyleIdx="0" presStyleCnt="3">
        <dgm:presLayoutVars>
          <dgm:bulletEnabled val="1"/>
        </dgm:presLayoutVars>
      </dgm:prSet>
      <dgm:spPr/>
    </dgm:pt>
    <dgm:pt modelId="{ED103B15-079E-4888-BA00-69F2B6672CAF}" type="pres">
      <dgm:prSet presAssocID="{CF3BF2EF-CA51-4521-AB8C-14A1BD50D698}" presName="space" presStyleCnt="0"/>
      <dgm:spPr/>
    </dgm:pt>
    <dgm:pt modelId="{40253E21-91B4-466D-84DF-04A19E6F23D4}" type="pres">
      <dgm:prSet presAssocID="{83F8575D-B774-4B19-8778-DA66B6DD6269}" presName="Name5" presStyleLbl="vennNode1" presStyleIdx="1" presStyleCnt="3">
        <dgm:presLayoutVars>
          <dgm:bulletEnabled val="1"/>
        </dgm:presLayoutVars>
      </dgm:prSet>
      <dgm:spPr/>
    </dgm:pt>
    <dgm:pt modelId="{F6FCCBC0-097C-4017-A44A-7F81BE0659B7}" type="pres">
      <dgm:prSet presAssocID="{541D18DB-106F-405C-A566-9CF32AC7F453}" presName="space" presStyleCnt="0"/>
      <dgm:spPr/>
    </dgm:pt>
    <dgm:pt modelId="{B095A20A-FF63-4D57-AE30-4EB92FE704C0}" type="pres">
      <dgm:prSet presAssocID="{430977E7-D6EC-4F59-9563-E5DA2B0D907C}" presName="Name5" presStyleLbl="vennNode1" presStyleIdx="2" presStyleCnt="3">
        <dgm:presLayoutVars>
          <dgm:bulletEnabled val="1"/>
        </dgm:presLayoutVars>
      </dgm:prSet>
      <dgm:spPr/>
    </dgm:pt>
  </dgm:ptLst>
  <dgm:cxnLst>
    <dgm:cxn modelId="{BE04BE5C-2C65-4C9E-8CFE-1F2ED5B1E50A}" type="presOf" srcId="{ED9DCEF3-A616-44D5-8C6E-46A1CAFE2942}" destId="{FC777845-B5EB-4C82-8397-4CC3799148CD}" srcOrd="0" destOrd="0" presId="urn:microsoft.com/office/officeart/2005/8/layout/venn3"/>
    <dgm:cxn modelId="{D53A8172-58C9-494B-A798-C4D3D8F57EBF}" srcId="{ED9DCEF3-A616-44D5-8C6E-46A1CAFE2942}" destId="{83F8575D-B774-4B19-8778-DA66B6DD6269}" srcOrd="1" destOrd="0" parTransId="{43F7274F-EF9C-4F06-8EF6-B5AC0ED0BFA9}" sibTransId="{541D18DB-106F-405C-A566-9CF32AC7F453}"/>
    <dgm:cxn modelId="{6747BF83-026A-42B5-A6ED-3CD0A5331C42}" type="presOf" srcId="{9DDE6BBA-295A-46ED-9F8B-A88506316D00}" destId="{C2F8F5C7-53AC-4733-8709-754731E9A378}" srcOrd="0" destOrd="0" presId="urn:microsoft.com/office/officeart/2005/8/layout/venn3"/>
    <dgm:cxn modelId="{28CD5889-DE76-4D73-B101-7BDE2BE9F1E1}" srcId="{ED9DCEF3-A616-44D5-8C6E-46A1CAFE2942}" destId="{9DDE6BBA-295A-46ED-9F8B-A88506316D00}" srcOrd="0" destOrd="0" parTransId="{C42A04C9-01A7-40FE-BAC1-88A74A4DA1E9}" sibTransId="{CF3BF2EF-CA51-4521-AB8C-14A1BD50D698}"/>
    <dgm:cxn modelId="{574DDD99-5608-48DF-9C08-2BB2E414FAD8}" type="presOf" srcId="{83F8575D-B774-4B19-8778-DA66B6DD6269}" destId="{40253E21-91B4-466D-84DF-04A19E6F23D4}" srcOrd="0" destOrd="0" presId="urn:microsoft.com/office/officeart/2005/8/layout/venn3"/>
    <dgm:cxn modelId="{A64323C2-813A-445C-AEA0-DFECC9FDA790}" srcId="{ED9DCEF3-A616-44D5-8C6E-46A1CAFE2942}" destId="{430977E7-D6EC-4F59-9563-E5DA2B0D907C}" srcOrd="2" destOrd="0" parTransId="{03145572-0878-4471-917F-852AA0A33531}" sibTransId="{839C9F71-93E6-4729-A49E-3F9D47E108C1}"/>
    <dgm:cxn modelId="{5C16F7DE-0FAB-4330-A2E1-A0CE812093DE}" type="presOf" srcId="{430977E7-D6EC-4F59-9563-E5DA2B0D907C}" destId="{B095A20A-FF63-4D57-AE30-4EB92FE704C0}" srcOrd="0" destOrd="0" presId="urn:microsoft.com/office/officeart/2005/8/layout/venn3"/>
    <dgm:cxn modelId="{A959CD57-AA1F-4304-B710-4014A8F7D56B}" type="presParOf" srcId="{FC777845-B5EB-4C82-8397-4CC3799148CD}" destId="{C2F8F5C7-53AC-4733-8709-754731E9A378}" srcOrd="0" destOrd="0" presId="urn:microsoft.com/office/officeart/2005/8/layout/venn3"/>
    <dgm:cxn modelId="{0E82FBBE-C3FB-4719-B135-BBE55484AC70}" type="presParOf" srcId="{FC777845-B5EB-4C82-8397-4CC3799148CD}" destId="{ED103B15-079E-4888-BA00-69F2B6672CAF}" srcOrd="1" destOrd="0" presId="urn:microsoft.com/office/officeart/2005/8/layout/venn3"/>
    <dgm:cxn modelId="{28111B87-15C0-416D-8313-5613C3812EB4}" type="presParOf" srcId="{FC777845-B5EB-4C82-8397-4CC3799148CD}" destId="{40253E21-91B4-466D-84DF-04A19E6F23D4}" srcOrd="2" destOrd="0" presId="urn:microsoft.com/office/officeart/2005/8/layout/venn3"/>
    <dgm:cxn modelId="{0F51659D-8EA4-4ACA-87E1-4C7A89EA2862}" type="presParOf" srcId="{FC777845-B5EB-4C82-8397-4CC3799148CD}" destId="{F6FCCBC0-097C-4017-A44A-7F81BE0659B7}" srcOrd="3" destOrd="0" presId="urn:microsoft.com/office/officeart/2005/8/layout/venn3"/>
    <dgm:cxn modelId="{3B92B12E-3907-4703-993D-CEF8E0063250}" type="presParOf" srcId="{FC777845-B5EB-4C82-8397-4CC3799148CD}" destId="{B095A20A-FF63-4D57-AE30-4EB92FE704C0}"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297F-508A-4909-88E1-99AD23A4516B}">
      <dsp:nvSpPr>
        <dsp:cNvPr id="0" name=""/>
        <dsp:cNvSpPr/>
      </dsp:nvSpPr>
      <dsp:spPr>
        <a:xfrm>
          <a:off x="856487" y="0"/>
          <a:ext cx="9706864" cy="5689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21E2D88-6F03-4BB2-B902-F3EFC9EA5A5C}">
      <dsp:nvSpPr>
        <dsp:cNvPr id="0" name=""/>
        <dsp:cNvSpPr/>
      </dsp:nvSpPr>
      <dsp:spPr>
        <a:xfrm>
          <a:off x="3222" y="1706880"/>
          <a:ext cx="2191900" cy="2275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Finding The Research Sources</a:t>
          </a:r>
          <a:endParaRPr lang="he-IL" sz="3000" kern="1200" dirty="0">
            <a:latin typeface="Bahnschrift SemiBold Condensed" panose="020B0502040204020203" pitchFamily="34" charset="0"/>
          </a:endParaRPr>
        </a:p>
      </dsp:txBody>
      <dsp:txXfrm>
        <a:off x="110222" y="1813880"/>
        <a:ext cx="1977900" cy="2061840"/>
      </dsp:txXfrm>
    </dsp:sp>
    <dsp:sp modelId="{F67A226C-A925-40BC-B82D-0A8F84348EDD}">
      <dsp:nvSpPr>
        <dsp:cNvPr id="0" name=""/>
        <dsp:cNvSpPr/>
      </dsp:nvSpPr>
      <dsp:spPr>
        <a:xfrm>
          <a:off x="2308595" y="1706880"/>
          <a:ext cx="2191900" cy="2275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Crawling</a:t>
          </a:r>
          <a:endParaRPr lang="he-IL" sz="3000" kern="1200" dirty="0">
            <a:latin typeface="Bahnschrift SemiBold Condensed" panose="020B0502040204020203" pitchFamily="34" charset="0"/>
          </a:endParaRPr>
        </a:p>
      </dsp:txBody>
      <dsp:txXfrm>
        <a:off x="2415595" y="1813880"/>
        <a:ext cx="1977900" cy="2061840"/>
      </dsp:txXfrm>
    </dsp:sp>
    <dsp:sp modelId="{45014765-FC62-435B-BD1E-59E614B5749C}">
      <dsp:nvSpPr>
        <dsp:cNvPr id="0" name=""/>
        <dsp:cNvSpPr/>
      </dsp:nvSpPr>
      <dsp:spPr>
        <a:xfrm>
          <a:off x="4613969" y="1706880"/>
          <a:ext cx="2191900" cy="2275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Data Manipulation</a:t>
          </a:r>
          <a:endParaRPr lang="he-IL" sz="3000" kern="1200" dirty="0">
            <a:latin typeface="Bahnschrift SemiBold Condensed" panose="020B0502040204020203" pitchFamily="34" charset="0"/>
          </a:endParaRPr>
        </a:p>
      </dsp:txBody>
      <dsp:txXfrm>
        <a:off x="4720969" y="1813880"/>
        <a:ext cx="1977900" cy="2061840"/>
      </dsp:txXfrm>
    </dsp:sp>
    <dsp:sp modelId="{67C35666-9097-4294-A8C1-8C7FDFDCC8F4}">
      <dsp:nvSpPr>
        <dsp:cNvPr id="0" name=""/>
        <dsp:cNvSpPr/>
      </dsp:nvSpPr>
      <dsp:spPr>
        <a:xfrm>
          <a:off x="6919343" y="1706880"/>
          <a:ext cx="2191900" cy="2275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ea typeface="+mn-ea"/>
              <a:cs typeface="+mn-cs"/>
            </a:rPr>
            <a:t>Analyzing the data and</a:t>
          </a:r>
          <a:r>
            <a:rPr lang="he-IL" sz="3000" kern="1200" dirty="0">
              <a:latin typeface="Bahnschrift SemiBold Condensed" panose="020B0502040204020203" pitchFamily="34" charset="0"/>
              <a:ea typeface="+mn-ea"/>
              <a:cs typeface="+mn-cs"/>
            </a:rPr>
            <a:t> </a:t>
          </a:r>
          <a:r>
            <a:rPr lang="en-US" sz="3000" kern="1200" dirty="0">
              <a:latin typeface="Bahnschrift SemiBold Condensed" panose="020B0502040204020203" pitchFamily="34" charset="0"/>
              <a:ea typeface="+mn-ea"/>
              <a:cs typeface="+mn-cs"/>
            </a:rPr>
            <a:t>Visualizations</a:t>
          </a:r>
          <a:endParaRPr lang="he-IL" sz="3000" kern="1200" dirty="0">
            <a:latin typeface="Bahnschrift SemiBold Condensed" panose="020B0502040204020203" pitchFamily="34" charset="0"/>
          </a:endParaRPr>
        </a:p>
      </dsp:txBody>
      <dsp:txXfrm>
        <a:off x="7026343" y="1813880"/>
        <a:ext cx="1977900" cy="2061840"/>
      </dsp:txXfrm>
    </dsp:sp>
    <dsp:sp modelId="{D004C7D9-A422-4497-BBAE-662021AA11F8}">
      <dsp:nvSpPr>
        <dsp:cNvPr id="0" name=""/>
        <dsp:cNvSpPr/>
      </dsp:nvSpPr>
      <dsp:spPr>
        <a:xfrm>
          <a:off x="9224717" y="1706880"/>
          <a:ext cx="2191900" cy="2275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ea typeface="+mn-ea"/>
              <a:cs typeface="+mn-cs"/>
            </a:rPr>
            <a:t>Machine Learning</a:t>
          </a:r>
          <a:endParaRPr lang="he-IL" sz="3000" kern="1200" dirty="0">
            <a:latin typeface="Bahnschrift SemiBold Condensed" panose="020B0502040204020203" pitchFamily="34" charset="0"/>
          </a:endParaRPr>
        </a:p>
      </dsp:txBody>
      <dsp:txXfrm>
        <a:off x="9331717" y="1813880"/>
        <a:ext cx="1977900" cy="2061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49D66-B03C-446F-A4C7-7455E90B3F5C}">
      <dsp:nvSpPr>
        <dsp:cNvPr id="0" name=""/>
        <dsp:cNvSpPr/>
      </dsp:nvSpPr>
      <dsp:spPr>
        <a:xfrm>
          <a:off x="6089" y="226"/>
          <a:ext cx="3248384"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remove_unnecessary_data</a:t>
          </a:r>
          <a:endParaRPr lang="he-IL" sz="2800" kern="1200" dirty="0">
            <a:latin typeface="Bahnschrift SemiBold" panose="020B0502040204020203" pitchFamily="34" charset="0"/>
          </a:endParaRPr>
        </a:p>
      </dsp:txBody>
      <dsp:txXfrm>
        <a:off x="57998" y="52135"/>
        <a:ext cx="3144566" cy="1668501"/>
      </dsp:txXfrm>
    </dsp:sp>
    <dsp:sp modelId="{F9AF3077-4088-45B5-8FAB-8F199FD8F757}">
      <dsp:nvSpPr>
        <dsp:cNvPr id="0" name=""/>
        <dsp:cNvSpPr/>
      </dsp:nvSpPr>
      <dsp:spPr>
        <a:xfrm>
          <a:off x="6089"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tokenizeTweets</a:t>
          </a:r>
          <a:endParaRPr lang="he-IL" sz="1800" kern="1200" dirty="0">
            <a:latin typeface="Bahnschrift SemiBold" panose="020B0502040204020203" pitchFamily="34" charset="0"/>
          </a:endParaRPr>
        </a:p>
      </dsp:txBody>
      <dsp:txXfrm>
        <a:off x="51742" y="2085827"/>
        <a:ext cx="1467419" cy="1681013"/>
      </dsp:txXfrm>
    </dsp:sp>
    <dsp:sp modelId="{E5E40754-8EEF-451C-9EF4-CF74E108DA78}">
      <dsp:nvSpPr>
        <dsp:cNvPr id="0" name=""/>
        <dsp:cNvSpPr/>
      </dsp:nvSpPr>
      <dsp:spPr>
        <a:xfrm>
          <a:off x="169574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cleanPunctuation</a:t>
          </a:r>
          <a:endParaRPr lang="he-IL" sz="1800" kern="1200" dirty="0">
            <a:latin typeface="Bahnschrift SemiBold" panose="020B0502040204020203" pitchFamily="34" charset="0"/>
          </a:endParaRPr>
        </a:p>
      </dsp:txBody>
      <dsp:txXfrm>
        <a:off x="1741401" y="2085827"/>
        <a:ext cx="1467419" cy="1681013"/>
      </dsp:txXfrm>
    </dsp:sp>
    <dsp:sp modelId="{3A8CB3EE-7DF7-4A53-A2BE-F67FD2C21467}">
      <dsp:nvSpPr>
        <dsp:cNvPr id="0" name=""/>
        <dsp:cNvSpPr/>
      </dsp:nvSpPr>
      <dsp:spPr>
        <a:xfrm>
          <a:off x="3516339" y="226"/>
          <a:ext cx="4938043"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lemmataizeSentance</a:t>
          </a:r>
          <a:endParaRPr lang="he-IL" sz="2800" kern="1200" dirty="0">
            <a:latin typeface="Bahnschrift SemiBold" panose="020B0502040204020203" pitchFamily="34" charset="0"/>
          </a:endParaRPr>
        </a:p>
      </dsp:txBody>
      <dsp:txXfrm>
        <a:off x="3568248" y="52135"/>
        <a:ext cx="4834225" cy="1668501"/>
      </dsp:txXfrm>
    </dsp:sp>
    <dsp:sp modelId="{D166AB98-7C0A-4B83-B4B6-D45CB6228242}">
      <dsp:nvSpPr>
        <dsp:cNvPr id="0" name=""/>
        <dsp:cNvSpPr/>
      </dsp:nvSpPr>
      <dsp:spPr>
        <a:xfrm>
          <a:off x="3516339"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replace_empty_to_nan</a:t>
          </a:r>
          <a:endParaRPr lang="he-IL" sz="1800" kern="1200" dirty="0">
            <a:latin typeface="Bahnschrift SemiBold" panose="020B0502040204020203" pitchFamily="34" charset="0"/>
          </a:endParaRPr>
        </a:p>
      </dsp:txBody>
      <dsp:txXfrm>
        <a:off x="3561992" y="2085827"/>
        <a:ext cx="1467419" cy="1681013"/>
      </dsp:txXfrm>
    </dsp:sp>
    <dsp:sp modelId="{CE06EE4D-D849-4666-88F2-D77B27B81226}">
      <dsp:nvSpPr>
        <dsp:cNvPr id="0" name=""/>
        <dsp:cNvSpPr/>
      </dsp:nvSpPr>
      <dsp:spPr>
        <a:xfrm>
          <a:off x="520599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latin typeface="Bahnschrift SemiBold" panose="020B0502040204020203" pitchFamily="34" charset="0"/>
            </a:rPr>
            <a:t>cleanLinks</a:t>
          </a:r>
          <a:endParaRPr lang="he-IL" sz="1800" kern="1200" dirty="0">
            <a:latin typeface="Bahnschrift SemiBold" panose="020B0502040204020203" pitchFamily="34" charset="0"/>
          </a:endParaRPr>
        </a:p>
      </dsp:txBody>
      <dsp:txXfrm>
        <a:off x="5251651" y="2085827"/>
        <a:ext cx="1467419" cy="1681013"/>
      </dsp:txXfrm>
    </dsp:sp>
    <dsp:sp modelId="{47410C56-2F28-4CC2-904D-D159BE6ABDED}">
      <dsp:nvSpPr>
        <dsp:cNvPr id="0" name=""/>
        <dsp:cNvSpPr/>
      </dsp:nvSpPr>
      <dsp:spPr>
        <a:xfrm>
          <a:off x="6895657"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latin typeface="Bahnschrift SemiBold" panose="020B0502040204020203" pitchFamily="34" charset="0"/>
            </a:rPr>
            <a:t>Stemming</a:t>
          </a:r>
          <a:endParaRPr lang="he-IL" sz="1800" kern="1200" dirty="0">
            <a:latin typeface="Bahnschrift SemiBold" panose="020B0502040204020203" pitchFamily="34" charset="0"/>
          </a:endParaRPr>
        </a:p>
      </dsp:txBody>
      <dsp:txXfrm>
        <a:off x="6941310" y="2085827"/>
        <a:ext cx="1467419" cy="1681013"/>
      </dsp:txXfrm>
    </dsp:sp>
    <dsp:sp modelId="{97BA713A-6161-4F9C-A419-803F00B0ACC5}">
      <dsp:nvSpPr>
        <dsp:cNvPr id="0" name=""/>
        <dsp:cNvSpPr/>
      </dsp:nvSpPr>
      <dsp:spPr>
        <a:xfrm>
          <a:off x="8716248" y="226"/>
          <a:ext cx="1558725"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remove_emoji</a:t>
          </a:r>
          <a:endParaRPr lang="he-IL" sz="2800" kern="1200" dirty="0">
            <a:latin typeface="Bahnschrift SemiBold" panose="020B0502040204020203" pitchFamily="34" charset="0"/>
          </a:endParaRPr>
        </a:p>
      </dsp:txBody>
      <dsp:txXfrm>
        <a:off x="8761901" y="45879"/>
        <a:ext cx="1467419" cy="1681013"/>
      </dsp:txXfrm>
    </dsp:sp>
    <dsp:sp modelId="{F3D648ED-E56D-495D-96C9-9F99577C2CC3}">
      <dsp:nvSpPr>
        <dsp:cNvPr id="0" name=""/>
        <dsp:cNvSpPr/>
      </dsp:nvSpPr>
      <dsp:spPr>
        <a:xfrm>
          <a:off x="871624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err="1">
              <a:latin typeface="Bahnschrift SemiBold SemiConden" panose="020B0502040204020203" pitchFamily="34" charset="0"/>
            </a:rPr>
            <a:t>remove_nan_rows</a:t>
          </a:r>
          <a:endParaRPr lang="he-IL" sz="1500" kern="1200" dirty="0">
            <a:latin typeface="Bahnschrift SemiBold SemiConden" panose="020B0502040204020203" pitchFamily="34" charset="0"/>
          </a:endParaRPr>
        </a:p>
      </dsp:txBody>
      <dsp:txXfrm>
        <a:off x="8761901" y="2085827"/>
        <a:ext cx="1467419" cy="1681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C5BED-B5E4-48C3-B190-BC01F499B05B}">
      <dsp:nvSpPr>
        <dsp:cNvPr id="0" name=""/>
        <dsp:cNvSpPr/>
      </dsp:nvSpPr>
      <dsp:spPr>
        <a:xfrm>
          <a:off x="3108118" y="2073707"/>
          <a:ext cx="2534531" cy="2534531"/>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TFIDF</a:t>
          </a:r>
        </a:p>
        <a:p>
          <a:pPr marL="0" lvl="0" indent="0" algn="ctr" defTabSz="844550" rtl="1">
            <a:lnSpc>
              <a:spcPct val="90000"/>
            </a:lnSpc>
            <a:spcBef>
              <a:spcPct val="0"/>
            </a:spcBef>
            <a:spcAft>
              <a:spcPct val="35000"/>
            </a:spcAft>
            <a:buNone/>
          </a:pPr>
          <a:r>
            <a:rPr lang="en-US" sz="1900" kern="1200" dirty="0"/>
            <a:t>K-means</a:t>
          </a:r>
          <a:endParaRPr lang="he-IL" sz="1900" kern="1200" dirty="0"/>
        </a:p>
      </dsp:txBody>
      <dsp:txXfrm>
        <a:off x="3617671" y="2667409"/>
        <a:ext cx="1515425" cy="1302801"/>
      </dsp:txXfrm>
    </dsp:sp>
    <dsp:sp modelId="{7D2C46BA-3782-4363-906F-21431F7E625A}">
      <dsp:nvSpPr>
        <dsp:cNvPr id="0" name=""/>
        <dsp:cNvSpPr/>
      </dsp:nvSpPr>
      <dsp:spPr>
        <a:xfrm>
          <a:off x="1633482" y="1474636"/>
          <a:ext cx="1843295" cy="1843295"/>
        </a:xfrm>
        <a:prstGeom prst="gear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Doc2Vec</a:t>
          </a:r>
        </a:p>
        <a:p>
          <a:pPr marL="0" lvl="0" indent="0" algn="ctr" defTabSz="844550" rtl="1">
            <a:lnSpc>
              <a:spcPct val="90000"/>
            </a:lnSpc>
            <a:spcBef>
              <a:spcPct val="0"/>
            </a:spcBef>
            <a:spcAft>
              <a:spcPct val="35000"/>
            </a:spcAft>
            <a:buNone/>
          </a:pPr>
          <a:r>
            <a:rPr lang="en-US" sz="1900" kern="1200" dirty="0"/>
            <a:t>K-means</a:t>
          </a:r>
          <a:endParaRPr lang="he-IL" sz="1900" kern="1200" dirty="0"/>
        </a:p>
      </dsp:txBody>
      <dsp:txXfrm>
        <a:off x="2097537" y="1941496"/>
        <a:ext cx="915185" cy="909575"/>
      </dsp:txXfrm>
    </dsp:sp>
    <dsp:sp modelId="{A1EB880D-0AD1-471A-8C9A-271D6ADBE29B}">
      <dsp:nvSpPr>
        <dsp:cNvPr id="0" name=""/>
        <dsp:cNvSpPr/>
      </dsp:nvSpPr>
      <dsp:spPr>
        <a:xfrm rot="20700000">
          <a:off x="2665915" y="202950"/>
          <a:ext cx="1806053" cy="1806053"/>
        </a:xfrm>
        <a:prstGeom prst="gear6">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a:t>LDA</a:t>
          </a:r>
          <a:endParaRPr lang="he-IL" sz="1900" kern="1200" dirty="0"/>
        </a:p>
      </dsp:txBody>
      <dsp:txXfrm rot="-20700000">
        <a:off x="3062036" y="599071"/>
        <a:ext cx="1013812" cy="1013812"/>
      </dsp:txXfrm>
    </dsp:sp>
    <dsp:sp modelId="{C0A22DE7-5B80-4AA5-9485-1E70A11E4A22}">
      <dsp:nvSpPr>
        <dsp:cNvPr id="0" name=""/>
        <dsp:cNvSpPr/>
      </dsp:nvSpPr>
      <dsp:spPr>
        <a:xfrm>
          <a:off x="2917797" y="1688649"/>
          <a:ext cx="3244200" cy="3244200"/>
        </a:xfrm>
        <a:prstGeom prst="circularArrow">
          <a:avLst>
            <a:gd name="adj1" fmla="val 4688"/>
            <a:gd name="adj2" fmla="val 299029"/>
            <a:gd name="adj3" fmla="val 2525246"/>
            <a:gd name="adj4" fmla="val 15841852"/>
            <a:gd name="adj5" fmla="val 546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705BFD6-92DA-4642-A932-68A33A01252A}">
      <dsp:nvSpPr>
        <dsp:cNvPr id="0" name=""/>
        <dsp:cNvSpPr/>
      </dsp:nvSpPr>
      <dsp:spPr>
        <a:xfrm>
          <a:off x="1307037" y="1065008"/>
          <a:ext cx="2357114" cy="2357114"/>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1AE971-679F-4D58-B97F-E28CEC489C8A}">
      <dsp:nvSpPr>
        <dsp:cNvPr id="0" name=""/>
        <dsp:cNvSpPr/>
      </dsp:nvSpPr>
      <dsp:spPr>
        <a:xfrm>
          <a:off x="2248156" y="-194419"/>
          <a:ext cx="2541443" cy="2541443"/>
        </a:xfrm>
        <a:prstGeom prst="circularArrow">
          <a:avLst>
            <a:gd name="adj1" fmla="val 5984"/>
            <a:gd name="adj2" fmla="val 394124"/>
            <a:gd name="adj3" fmla="val 13313824"/>
            <a:gd name="adj4" fmla="val 10508221"/>
            <a:gd name="adj5" fmla="val 6981"/>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8F5C7-53AC-4733-8709-754731E9A378}">
      <dsp:nvSpPr>
        <dsp:cNvPr id="0" name=""/>
        <dsp:cNvSpPr/>
      </dsp:nvSpPr>
      <dsp:spPr>
        <a:xfrm>
          <a:off x="3351" y="995686"/>
          <a:ext cx="2930414" cy="2930414"/>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i="0" kern="1200" dirty="0"/>
            <a:t>TFIDF</a:t>
          </a:r>
          <a:endParaRPr lang="he-IL" sz="3600" b="1" kern="1200" dirty="0"/>
        </a:p>
      </dsp:txBody>
      <dsp:txXfrm>
        <a:off x="432500" y="1424835"/>
        <a:ext cx="2072116" cy="2072116"/>
      </dsp:txXfrm>
    </dsp:sp>
    <dsp:sp modelId="{40253E21-91B4-466D-84DF-04A19E6F23D4}">
      <dsp:nvSpPr>
        <dsp:cNvPr id="0" name=""/>
        <dsp:cNvSpPr/>
      </dsp:nvSpPr>
      <dsp:spPr>
        <a:xfrm>
          <a:off x="2347682" y="995686"/>
          <a:ext cx="2930414" cy="2930414"/>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kern="1200" dirty="0"/>
            <a:t>Doc2Vec</a:t>
          </a:r>
          <a:endParaRPr lang="he-IL" sz="3600" b="1" kern="1200" dirty="0"/>
        </a:p>
      </dsp:txBody>
      <dsp:txXfrm>
        <a:off x="2776831" y="1424835"/>
        <a:ext cx="2072116" cy="2072116"/>
      </dsp:txXfrm>
    </dsp:sp>
    <dsp:sp modelId="{B095A20A-FF63-4D57-AE30-4EB92FE704C0}">
      <dsp:nvSpPr>
        <dsp:cNvPr id="0" name=""/>
        <dsp:cNvSpPr/>
      </dsp:nvSpPr>
      <dsp:spPr>
        <a:xfrm>
          <a:off x="4692013" y="995686"/>
          <a:ext cx="2930414" cy="2930414"/>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kern="1200" dirty="0"/>
            <a:t>LDA</a:t>
          </a:r>
          <a:endParaRPr lang="he-IL" sz="3600" b="1" kern="1200" dirty="0"/>
        </a:p>
      </dsp:txBody>
      <dsp:txXfrm>
        <a:off x="5121162" y="1424835"/>
        <a:ext cx="2072116" cy="207211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1" i="0">
                <a:latin typeface="Asap" panose="020F05040301020602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1" i="0">
                <a:latin typeface="Asap" panose="020F0504030102060203" pitchFamily="34" charset="77"/>
              </a:defRPr>
            </a:lvl1pPr>
          </a:lstStyle>
          <a:p>
            <a:fld id="{88EDFB7E-8A14-5F4A-A8BC-FEC574E653A4}" type="datetimeFigureOut">
              <a:rPr lang="en-US" smtClean="0"/>
              <a:pPr/>
              <a:t>6/29/2022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1" i="0">
                <a:latin typeface="Asap" panose="020F050403010206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1" i="0">
                <a:latin typeface="Asap" panose="020F0504030102060203" pitchFamily="34" charset="77"/>
              </a:defRPr>
            </a:lvl1pPr>
          </a:lstStyle>
          <a:p>
            <a:fld id="{4A1814F3-7BF6-CC41-BA5F-F3649E84E65E}" type="slidenum">
              <a:rPr lang="en-US" smtClean="0"/>
              <a:pPr/>
              <a:t>‹#›</a:t>
            </a:fld>
            <a:endParaRPr lang="en-US" dirty="0"/>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Asap" panose="020F0504030102060203" pitchFamily="34" charset="77"/>
        <a:ea typeface="+mn-ea"/>
        <a:cs typeface="+mn-cs"/>
      </a:defRPr>
    </a:lvl1pPr>
    <a:lvl2pPr marL="457200" algn="l" defTabSz="914400" rtl="0" eaLnBrk="1" latinLnBrk="0" hangingPunct="1">
      <a:defRPr sz="1200" b="1" i="0" kern="1200">
        <a:solidFill>
          <a:schemeClr val="tx1"/>
        </a:solidFill>
        <a:latin typeface="Asap" panose="020F0504030102060203" pitchFamily="34" charset="77"/>
        <a:ea typeface="+mn-ea"/>
        <a:cs typeface="+mn-cs"/>
      </a:defRPr>
    </a:lvl2pPr>
    <a:lvl3pPr marL="914400" algn="l" defTabSz="914400" rtl="0" eaLnBrk="1" latinLnBrk="0" hangingPunct="1">
      <a:defRPr sz="1200" b="1" i="0" kern="1200">
        <a:solidFill>
          <a:schemeClr val="tx1"/>
        </a:solidFill>
        <a:latin typeface="Asap" panose="020F0504030102060203" pitchFamily="34" charset="77"/>
        <a:ea typeface="+mn-ea"/>
        <a:cs typeface="+mn-cs"/>
      </a:defRPr>
    </a:lvl3pPr>
    <a:lvl4pPr marL="1371600" algn="l" defTabSz="914400" rtl="0" eaLnBrk="1" latinLnBrk="0" hangingPunct="1">
      <a:defRPr sz="1200" b="1" i="0" kern="1200">
        <a:solidFill>
          <a:schemeClr val="tx1"/>
        </a:solidFill>
        <a:latin typeface="Asap" panose="020F0504030102060203" pitchFamily="34" charset="77"/>
        <a:ea typeface="+mn-ea"/>
        <a:cs typeface="+mn-cs"/>
      </a:defRPr>
    </a:lvl4pPr>
    <a:lvl5pPr marL="1828800" algn="l" defTabSz="914400" rtl="0" eaLnBrk="1" latinLnBrk="0" hangingPunct="1">
      <a:defRPr sz="1200" b="1" i="0" kern="1200">
        <a:solidFill>
          <a:schemeClr val="tx1"/>
        </a:solidFill>
        <a:latin typeface="Asap" panose="020F05040301020602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A1814F3-7BF6-CC41-BA5F-F3649E84E65E}" type="slidenum">
              <a:rPr lang="en-US" smtClean="0"/>
              <a:pPr/>
              <a:t>2</a:t>
            </a:fld>
            <a:endParaRPr lang="en-US" dirty="0"/>
          </a:p>
        </p:txBody>
      </p:sp>
    </p:spTree>
    <p:extLst>
      <p:ext uri="{BB962C8B-B14F-4D97-AF65-F5344CB8AC3E}">
        <p14:creationId xmlns:p14="http://schemas.microsoft.com/office/powerpoint/2010/main" val="76824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62173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69728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245747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7664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6248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24637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37984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9663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719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2991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27498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9180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118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28312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33102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9181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37082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16301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33198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2130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1356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50613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0370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8501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83863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77500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7892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20727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86925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03176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69594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0756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74565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809318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70859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49652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11807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19562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34804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540571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42974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99677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9229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177130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3637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6237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6551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3162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39109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b="1" i="0">
                <a:latin typeface="Asap" panose="020F0504030102060203" pitchFamily="34" charset="77"/>
              </a:defRPr>
            </a:lvl1pPr>
          </a:lstStyle>
          <a:p>
            <a:r>
              <a:rPr lang="en-US" dirty="0"/>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b="1" i="0">
                <a:latin typeface="Asap" panose="020F05040301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lvl1pPr>
              <a:defRPr b="1" i="0">
                <a:latin typeface="Asap" panose="020F0504030102060203" pitchFamily="34" charset="77"/>
              </a:defRPr>
            </a:lvl1pPr>
          </a:lstStyle>
          <a:p>
            <a:fld id="{B50CD552-C10E-614A-B810-77E320220E26}" type="datetimeFigureOut">
              <a:rPr lang="en-US" smtClean="0"/>
              <a:pPr/>
              <a:t>6/29/2022</a:t>
            </a:fld>
            <a:endParaRPr lang="en-US" dirty="0"/>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lvl1pPr>
              <a:defRPr b="1" i="0">
                <a:latin typeface="Asap" panose="020F0504030102060203" pitchFamily="34" charset="77"/>
              </a:defRPr>
            </a:lvl1pPr>
          </a:lstStyle>
          <a:p>
            <a:endParaRPr lang="en-US" dirty="0"/>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lvl1pPr>
              <a:defRPr b="1" i="0">
                <a:latin typeface="Asap" panose="020F0504030102060203" pitchFamily="34"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6138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4606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TIF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64837E-B313-9946-A647-E20CD4F11622}"/>
              </a:ext>
            </a:extLst>
          </p:cNvPr>
          <p:cNvSpPr/>
          <p:nvPr userDrawn="1"/>
        </p:nvSpPr>
        <p:spPr>
          <a:xfrm>
            <a:off x="0" y="0"/>
            <a:ext cx="12192000" cy="6858000"/>
          </a:xfrm>
          <a:prstGeom prst="rect">
            <a:avLst/>
          </a:prstGeom>
          <a:solidFill>
            <a:schemeClr val="bg1">
              <a:lumMod val="1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9718996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850B3FC-B698-9D4E-97C6-D73886AFD10B}"/>
              </a:ext>
            </a:extLst>
          </p:cNvPr>
          <p:cNvSpPr>
            <a:spLocks noGrp="1" noChangeAspect="1"/>
          </p:cNvSpPr>
          <p:nvPr>
            <p:ph type="pic" sz="quarter" idx="14"/>
          </p:nvPr>
        </p:nvSpPr>
        <p:spPr>
          <a:xfrm>
            <a:off x="7101840" y="636512"/>
            <a:ext cx="2682240" cy="2682413"/>
          </a:xfrm>
          <a:prstGeom prst="roundRect">
            <a:avLst>
              <a:gd name="adj" fmla="val 26623"/>
            </a:avLst>
          </a:prstGeom>
          <a:solidFill>
            <a:schemeClr val="bg1">
              <a:lumMod val="95000"/>
            </a:schemeClr>
          </a:solidFill>
          <a:effectLst/>
        </p:spPr>
        <p:txBody>
          <a:bodyPr wrap="square">
            <a:noAutofit/>
          </a:bodyPr>
          <a:lstStyle>
            <a:lvl1pPr marL="0" indent="0">
              <a:buNone/>
              <a:defRPr sz="1200" b="1" i="0">
                <a:ln>
                  <a:noFill/>
                </a:ln>
                <a:solidFill>
                  <a:schemeClr val="tx2"/>
                </a:solidFill>
                <a:latin typeface="Asap" panose="020F0504030102060203" pitchFamily="34" charset="77"/>
                <a:ea typeface="Lato Light" panose="020F0502020204030203" pitchFamily="34" charset="0"/>
                <a:cs typeface="Abhaya Libre" panose="02000603000000000000" pitchFamily="2" charset="77"/>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6702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9C767-FF4D-3F41-AEA9-61BC8D321D7A}"/>
              </a:ext>
            </a:extLst>
          </p:cNvPr>
          <p:cNvSpPr/>
          <p:nvPr userDrawn="1"/>
        </p:nvSpPr>
        <p:spPr>
          <a:xfrm>
            <a:off x="0" y="0"/>
            <a:ext cx="12192000" cy="6858000"/>
          </a:xfrm>
          <a:prstGeom prst="rect">
            <a:avLst/>
          </a:prstGeom>
          <a:solidFill>
            <a:schemeClr val="bg1">
              <a:lumMod val="1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7926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1311"/>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s and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57185"/>
      </p:ext>
    </p:extLst>
  </p:cSld>
  <p:clrMapOvr>
    <a:masterClrMapping/>
  </p:clrMapOvr>
  <p:transition advClick="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General Slide_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697856"/>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sap" panose="020F0504030102060203" pitchFamily="34" charset="77"/>
              </a:defRPr>
            </a:lvl1pPr>
          </a:lstStyle>
          <a:p>
            <a:fld id="{B50CD552-C10E-614A-B810-77E320220E26}" type="datetimeFigureOut">
              <a:rPr lang="en-US" smtClean="0"/>
              <a:pPr/>
              <a:t>6/29/2022</a:t>
            </a:fld>
            <a:endParaRPr lang="en-US" dirty="0"/>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sap" panose="020F0504030102060203" pitchFamily="34" charset="77"/>
              </a:defRPr>
            </a:lvl1pPr>
          </a:lstStyle>
          <a:p>
            <a:endParaRPr lang="en-US" dirty="0"/>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sap" panose="020F0504030102060203" pitchFamily="34"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5" r:id="rId3"/>
    <p:sldLayoutId id="2147483669" r:id="rId4"/>
    <p:sldLayoutId id="2147483672" r:id="rId5"/>
    <p:sldLayoutId id="2147483671" r:id="rId6"/>
    <p:sldLayoutId id="2147483661" r:id="rId7"/>
    <p:sldLayoutId id="2147483675" r:id="rId8"/>
    <p:sldLayoutId id="2147483670" r:id="rId9"/>
    <p:sldLayoutId id="2147483673" r:id="rId10"/>
  </p:sldLayoutIdLst>
  <p:txStyles>
    <p:titleStyle>
      <a:lvl1pPr algn="l" defTabSz="914400" rtl="0" eaLnBrk="1" latinLnBrk="0" hangingPunct="1">
        <a:lnSpc>
          <a:spcPct val="90000"/>
        </a:lnSpc>
        <a:spcBef>
          <a:spcPct val="0"/>
        </a:spcBef>
        <a:buNone/>
        <a:defRPr sz="4400" b="1" i="0" kern="1200">
          <a:solidFill>
            <a:schemeClr val="tx1"/>
          </a:solidFill>
          <a:latin typeface="Asap" panose="020F0504030102060203" pitchFamily="34" charset="77"/>
          <a:ea typeface="Lato Semibold" panose="020F0502020204030203" pitchFamily="34" charset="0"/>
          <a:cs typeface="Abhaya Libre SemiBold" panose="02000603000000000000"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sap" panose="020F05040301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sap" panose="020F05040301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sap" panose="020F05040301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sap" panose="020F05040301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sap" panose="020F05040301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icrobloggin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en.wikipedia.org/wiki/Social_networking_servi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3">
            <a:extLst>
              <a:ext uri="{FF2B5EF4-FFF2-40B4-BE49-F238E27FC236}">
                <a16:creationId xmlns:a16="http://schemas.microsoft.com/office/drawing/2014/main" id="{22ED8E80-6B60-7998-25E1-7EE1A711FDE8}"/>
              </a:ext>
            </a:extLst>
          </p:cNvPr>
          <p:cNvSpPr txBox="1"/>
          <p:nvPr/>
        </p:nvSpPr>
        <p:spPr>
          <a:xfrm>
            <a:off x="3729519" y="-10347"/>
            <a:ext cx="8712485" cy="4130990"/>
          </a:xfrm>
          <a:prstGeom prst="roundRect">
            <a:avLst/>
          </a:prstGeom>
          <a:noFill/>
        </p:spPr>
        <p:txBody>
          <a:bodyPr wrap="square" rtlCol="0" anchor="b">
            <a:spAutoFit/>
          </a:bodyPr>
          <a:lstStyle/>
          <a:p>
            <a:pPr marL="457200" marR="0">
              <a:lnSpc>
                <a:spcPct val="107000"/>
              </a:lnSpc>
              <a:spcBef>
                <a:spcPts val="0"/>
              </a:spcBef>
              <a:spcAft>
                <a:spcPts val="800"/>
              </a:spcAft>
            </a:pPr>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By using his tweeter account for over 11 years with a follower base of over 88 million people -  former president of the USA Donald J Trump influenced the American people and the rest of the world in a variety of issues. Our research question is - </a:t>
            </a:r>
            <a:r>
              <a:rPr lang="en-US" sz="3200" b="1" dirty="0">
                <a:solidFill>
                  <a:schemeClr val="accent5"/>
                </a:solidFill>
                <a:effectLst/>
                <a:latin typeface="Bahnschrift SemiLight SemiConde" panose="020B0502040204020203" pitchFamily="34" charset="0"/>
                <a:ea typeface="Calibri" panose="020F0502020204030204" pitchFamily="34" charset="0"/>
                <a:cs typeface="Arial" panose="020B0604020202020204" pitchFamily="34" charset="0"/>
              </a:rPr>
              <a:t>On which subject did Trump have the most impact regarding public opinion?</a:t>
            </a:r>
          </a:p>
        </p:txBody>
      </p:sp>
      <p:cxnSp>
        <p:nvCxnSpPr>
          <p:cNvPr id="5" name="מחבר ישר 4">
            <a:extLst>
              <a:ext uri="{FF2B5EF4-FFF2-40B4-BE49-F238E27FC236}">
                <a16:creationId xmlns:a16="http://schemas.microsoft.com/office/drawing/2014/main" id="{AF2CA1F9-78EB-E813-C5EA-0F27B6D93E7B}"/>
              </a:ext>
            </a:extLst>
          </p:cNvPr>
          <p:cNvCxnSpPr/>
          <p:nvPr/>
        </p:nvCxnSpPr>
        <p:spPr>
          <a:xfrm>
            <a:off x="4274048" y="4120643"/>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5ABB8B5-377F-2FFE-B623-E3B74521AC6F}"/>
              </a:ext>
            </a:extLst>
          </p:cNvPr>
          <p:cNvSpPr txBox="1"/>
          <p:nvPr/>
        </p:nvSpPr>
        <p:spPr>
          <a:xfrm>
            <a:off x="4376790" y="4279454"/>
            <a:ext cx="3873359" cy="584775"/>
          </a:xfrm>
          <a:prstGeom prst="rect">
            <a:avLst/>
          </a:prstGeom>
          <a:noFill/>
        </p:spPr>
        <p:txBody>
          <a:bodyPr wrap="square">
            <a:spAutoFit/>
          </a:bodyPr>
          <a:lstStyle/>
          <a:p>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Data Science Project</a:t>
            </a:r>
            <a:endParaRPr lang="he-IL" sz="3200" dirty="0"/>
          </a:p>
        </p:txBody>
      </p:sp>
      <p:sp>
        <p:nvSpPr>
          <p:cNvPr id="9" name="תיבת טקסט 8">
            <a:extLst>
              <a:ext uri="{FF2B5EF4-FFF2-40B4-BE49-F238E27FC236}">
                <a16:creationId xmlns:a16="http://schemas.microsoft.com/office/drawing/2014/main" id="{CF566A63-B879-0A3C-7EF4-A60FE7A85A6B}"/>
              </a:ext>
            </a:extLst>
          </p:cNvPr>
          <p:cNvSpPr txBox="1"/>
          <p:nvPr/>
        </p:nvSpPr>
        <p:spPr>
          <a:xfrm>
            <a:off x="4376790" y="4863205"/>
            <a:ext cx="3873359" cy="1200329"/>
          </a:xfrm>
          <a:prstGeom prst="rect">
            <a:avLst/>
          </a:prstGeom>
          <a:noFill/>
        </p:spPr>
        <p:txBody>
          <a:bodyPr wrap="square">
            <a:spAutoFit/>
          </a:bodyPr>
          <a:lstStyle/>
          <a:p>
            <a:r>
              <a:rPr lang="en-US" sz="2400" dirty="0">
                <a:effectLst/>
                <a:latin typeface="Bahnschrift SemiLight SemiConde" panose="020B0502040204020203" pitchFamily="34" charset="0"/>
                <a:ea typeface="Calibri" panose="020F0502020204030204" pitchFamily="34" charset="0"/>
                <a:cs typeface="Arial" panose="020B0604020202020204" pitchFamily="34" charset="0"/>
              </a:rPr>
              <a:t>By:</a:t>
            </a:r>
          </a:p>
          <a:p>
            <a:r>
              <a:rPr lang="en-US" sz="2400" dirty="0">
                <a:latin typeface="Bahnschrift SemiLight SemiConde" panose="020B0502040204020203" pitchFamily="34" charset="0"/>
                <a:cs typeface="Arial" panose="020B0604020202020204" pitchFamily="34" charset="0"/>
              </a:rPr>
              <a:t>Ron </a:t>
            </a:r>
            <a:r>
              <a:rPr lang="en-US" sz="2400" dirty="0" err="1">
                <a:latin typeface="Bahnschrift SemiLight SemiConde" panose="020B0502040204020203" pitchFamily="34" charset="0"/>
                <a:cs typeface="Arial" panose="020B0604020202020204" pitchFamily="34" charset="0"/>
              </a:rPr>
              <a:t>Hugi</a:t>
            </a:r>
            <a:r>
              <a:rPr lang="en-US" sz="2400" dirty="0">
                <a:latin typeface="Bahnschrift SemiLight SemiConde" panose="020B0502040204020203" pitchFamily="34" charset="0"/>
                <a:cs typeface="Arial" panose="020B0604020202020204" pitchFamily="34" charset="0"/>
              </a:rPr>
              <a:t> </a:t>
            </a:r>
          </a:p>
          <a:p>
            <a:r>
              <a:rPr lang="en-US" sz="2400" dirty="0">
                <a:latin typeface="Bahnschrift SemiLight SemiConde" panose="020B0502040204020203" pitchFamily="34" charset="0"/>
                <a:cs typeface="Arial" panose="020B0604020202020204" pitchFamily="34" charset="0"/>
              </a:rPr>
              <a:t>Matan Roginsky </a:t>
            </a:r>
            <a:endParaRPr lang="he-IL" sz="2400" dirty="0"/>
          </a:p>
        </p:txBody>
      </p:sp>
    </p:spTree>
    <p:extLst>
      <p:ext uri="{BB962C8B-B14F-4D97-AF65-F5344CB8AC3E}">
        <p14:creationId xmlns:p14="http://schemas.microsoft.com/office/powerpoint/2010/main" val="4361964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323439"/>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tokenizeTweets</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splitting up a larger body of text into smaller lines, words, it is necessary for the machine learning models and algorithms that would be in use later</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7840D5EC-925D-F477-2626-C99ADFB9FD15}"/>
              </a:ext>
            </a:extLst>
          </p:cNvPr>
          <p:cNvPicPr>
            <a:picLocks noChangeAspect="1"/>
          </p:cNvPicPr>
          <p:nvPr/>
        </p:nvPicPr>
        <p:blipFill>
          <a:blip r:embed="rId3"/>
          <a:stretch>
            <a:fillRect/>
          </a:stretch>
        </p:blipFill>
        <p:spPr>
          <a:xfrm>
            <a:off x="4433481" y="2349775"/>
            <a:ext cx="6592220" cy="905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19055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923330"/>
            <a:ext cx="6105420" cy="1323439"/>
          </a:xfrm>
          <a:prstGeom prst="rect">
            <a:avLst/>
          </a:prstGeom>
          <a:noFill/>
        </p:spPr>
        <p:txBody>
          <a:bodyPr wrap="square">
            <a:spAutoFit/>
          </a:bodyPr>
          <a:lstStyle/>
          <a:p>
            <a:pPr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remove_emoji</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Bold SemiConden" panose="020B0502040204020203" pitchFamily="34" charset="0"/>
              </a:rPr>
              <a:t>The function is use for removing all emoji symbols that were used in the tweets and would not contribute to the data analyzing</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0AD8B41B-9D09-D5F5-CCDB-15C7213921B7}"/>
              </a:ext>
            </a:extLst>
          </p:cNvPr>
          <p:cNvPicPr>
            <a:picLocks noChangeAspect="1"/>
          </p:cNvPicPr>
          <p:nvPr/>
        </p:nvPicPr>
        <p:blipFill>
          <a:blip r:embed="rId3"/>
          <a:stretch>
            <a:fillRect/>
          </a:stretch>
        </p:blipFill>
        <p:spPr>
          <a:xfrm>
            <a:off x="2371205" y="2357036"/>
            <a:ext cx="7449590" cy="4344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56130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420325"/>
          </a:xfrm>
          <a:prstGeom prst="rect">
            <a:avLst/>
          </a:prstGeom>
          <a:noFill/>
        </p:spPr>
        <p:txBody>
          <a:bodyPr wrap="square">
            <a:spAutoFit/>
          </a:bodyPr>
          <a:lstStyle/>
          <a:p>
            <a:pPr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cleanPunctuation</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removes punctuation symbols from the text, symbols that won’t contribute to the data analyzing phase</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051310A7-693B-CE39-5950-CB6BB620AE14}"/>
              </a:ext>
            </a:extLst>
          </p:cNvPr>
          <p:cNvPicPr>
            <a:picLocks noChangeAspect="1"/>
          </p:cNvPicPr>
          <p:nvPr/>
        </p:nvPicPr>
        <p:blipFill>
          <a:blip r:embed="rId3"/>
          <a:stretch>
            <a:fillRect/>
          </a:stretch>
        </p:blipFill>
        <p:spPr>
          <a:xfrm>
            <a:off x="4112853" y="2242715"/>
            <a:ext cx="7192379" cy="866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2158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015663"/>
          </a:xfrm>
          <a:prstGeom prst="rect">
            <a:avLst/>
          </a:prstGeom>
          <a:noFill/>
        </p:spPr>
        <p:txBody>
          <a:bodyPr wrap="square">
            <a:spAutoFit/>
          </a:bodyPr>
          <a:lstStyle/>
          <a:p>
            <a:pPr lvl="0" rtl="1"/>
            <a:r>
              <a:rPr lang="en-US" sz="2000" dirty="0">
                <a:solidFill>
                  <a:schemeClr val="tx2"/>
                </a:solidFill>
                <a:latin typeface="Bahnschrift SemiBold SemiConden" panose="020B0502040204020203" pitchFamily="34" charset="0"/>
              </a:rPr>
              <a:t>Function – </a:t>
            </a:r>
            <a:r>
              <a:rPr lang="en-US" sz="2000" dirty="0" err="1">
                <a:solidFill>
                  <a:schemeClr val="tx2"/>
                </a:solidFill>
                <a:latin typeface="Bahnschrift SemiBold SemiConden" panose="020B0502040204020203" pitchFamily="34" charset="0"/>
              </a:rPr>
              <a:t>cleanLinks</a:t>
            </a:r>
            <a:r>
              <a:rPr lang="en-US" sz="2000" dirty="0">
                <a:solidFill>
                  <a:schemeClr val="tx2"/>
                </a:solidFill>
                <a:latin typeface="Bahnschrift SemiBold SemiConden" panose="020B0502040204020203" pitchFamily="34" charset="0"/>
              </a:rPr>
              <a:t>:</a:t>
            </a:r>
          </a:p>
          <a:p>
            <a:pPr lvl="0" rtl="1"/>
            <a:r>
              <a:rPr lang="en-US" sz="2000" dirty="0">
                <a:solidFill>
                  <a:schemeClr val="tx2"/>
                </a:solidFill>
                <a:latin typeface="Bahnschrift SemiBold SemiConden" panose="020B0502040204020203" pitchFamily="34" charset="0"/>
              </a:rPr>
              <a:t>The function cuts out links to other websites from the tweets</a:t>
            </a: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472B7A2C-D9B2-B53C-A5E3-33842E3326D2}"/>
              </a:ext>
            </a:extLst>
          </p:cNvPr>
          <p:cNvPicPr>
            <a:picLocks noChangeAspect="1"/>
          </p:cNvPicPr>
          <p:nvPr/>
        </p:nvPicPr>
        <p:blipFill>
          <a:blip r:embed="rId3"/>
          <a:stretch>
            <a:fillRect/>
          </a:stretch>
        </p:blipFill>
        <p:spPr>
          <a:xfrm>
            <a:off x="1470967" y="2809789"/>
            <a:ext cx="9250066" cy="619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22905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112549"/>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replace_empty_to_nan</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replaces empty cell with </a:t>
            </a:r>
            <a:r>
              <a:rPr lang="en-US" sz="2000" dirty="0" err="1">
                <a:solidFill>
                  <a:schemeClr val="tx2"/>
                </a:solidFill>
                <a:latin typeface="Bahnschrift SemiLight SemiConde" panose="020B0502040204020203" pitchFamily="34" charset="0"/>
              </a:rPr>
              <a:t>NaN</a:t>
            </a:r>
            <a:r>
              <a:rPr lang="en-US" sz="2000" dirty="0">
                <a:solidFill>
                  <a:schemeClr val="tx2"/>
                </a:solidFill>
                <a:latin typeface="Bahnschrift SemiLight SemiConde" panose="020B0502040204020203" pitchFamily="34" charset="0"/>
              </a:rPr>
              <a:t> value</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77DC923C-9DA2-6D54-BAD6-6F7FEAD612C3}"/>
              </a:ext>
            </a:extLst>
          </p:cNvPr>
          <p:cNvPicPr>
            <a:picLocks noChangeAspect="1"/>
          </p:cNvPicPr>
          <p:nvPr/>
        </p:nvPicPr>
        <p:blipFill>
          <a:blip r:embed="rId3"/>
          <a:stretch>
            <a:fillRect/>
          </a:stretch>
        </p:blipFill>
        <p:spPr>
          <a:xfrm>
            <a:off x="4873706" y="2204802"/>
            <a:ext cx="4458322" cy="1105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4701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112549"/>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remove_nan_rows</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removes all rows that have </a:t>
            </a:r>
            <a:r>
              <a:rPr lang="en-US" sz="2000" dirty="0" err="1">
                <a:solidFill>
                  <a:schemeClr val="tx2"/>
                </a:solidFill>
                <a:latin typeface="Bahnschrift SemiLight SemiConde" panose="020B0502040204020203" pitchFamily="34" charset="0"/>
              </a:rPr>
              <a:t>NaN</a:t>
            </a:r>
            <a:r>
              <a:rPr lang="en-US" sz="2000" dirty="0">
                <a:solidFill>
                  <a:schemeClr val="tx2"/>
                </a:solidFill>
                <a:latin typeface="Bahnschrift SemiLight SemiConde" panose="020B0502040204020203" pitchFamily="34" charset="0"/>
              </a:rPr>
              <a:t> values</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6DA8DBC6-2D8E-E6C0-53F7-FD7DAF906202}"/>
              </a:ext>
            </a:extLst>
          </p:cNvPr>
          <p:cNvPicPr>
            <a:picLocks noChangeAspect="1"/>
          </p:cNvPicPr>
          <p:nvPr/>
        </p:nvPicPr>
        <p:blipFill>
          <a:blip r:embed="rId3"/>
          <a:stretch>
            <a:fillRect/>
          </a:stretch>
        </p:blipFill>
        <p:spPr>
          <a:xfrm>
            <a:off x="4818872" y="2223854"/>
            <a:ext cx="4239217" cy="1066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690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246769"/>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lemmataizeSentance</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Lemmatization is the process of grouping together the different inflected forms of a word so they can be analyzed as a single item. Lemmatization is similar to stemming but it brings context to the words. So it links words with similar meanings to one word - a process required before vectorizing the words</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87D1746A-2E4A-D33B-A2E9-960C47D17FF5}"/>
              </a:ext>
            </a:extLst>
          </p:cNvPr>
          <p:cNvPicPr>
            <a:picLocks noChangeAspect="1"/>
          </p:cNvPicPr>
          <p:nvPr/>
        </p:nvPicPr>
        <p:blipFill>
          <a:blip r:embed="rId3"/>
          <a:stretch>
            <a:fillRect/>
          </a:stretch>
        </p:blipFill>
        <p:spPr>
          <a:xfrm>
            <a:off x="5026197" y="3342664"/>
            <a:ext cx="4667901" cy="1857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98331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343655"/>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Stemming:</a:t>
            </a:r>
          </a:p>
          <a:p>
            <a:r>
              <a:rPr lang="en-US" sz="2000" dirty="0">
                <a:solidFill>
                  <a:schemeClr val="tx2"/>
                </a:solidFill>
                <a:latin typeface="Bahnschrift SemiLight SemiConde" panose="020B0502040204020203" pitchFamily="34" charset="0"/>
              </a:rPr>
              <a:t>Stemming is the process of reducing inflection in words to their root forms such as mapping a group of words to the same stem even if the stem itself is not a valid word in the Language – a process required before vectorizing the words</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B2880098-4C35-81DD-D147-2EDE35567E09}"/>
              </a:ext>
            </a:extLst>
          </p:cNvPr>
          <p:cNvPicPr>
            <a:picLocks noChangeAspect="1"/>
          </p:cNvPicPr>
          <p:nvPr/>
        </p:nvPicPr>
        <p:blipFill>
          <a:blip r:embed="rId3"/>
          <a:stretch>
            <a:fillRect/>
          </a:stretch>
        </p:blipFill>
        <p:spPr>
          <a:xfrm>
            <a:off x="5083355" y="3428999"/>
            <a:ext cx="4553585" cy="182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3576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343655"/>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remove_unnecessary_data</a:t>
            </a:r>
            <a:r>
              <a:rPr lang="en-US" sz="2000" dirty="0">
                <a:solidFill>
                  <a:schemeClr val="tx2"/>
                </a:solidFill>
                <a:latin typeface="Bahnschrift SemiLight SemiConde" panose="020B0502040204020203" pitchFamily="34" charset="0"/>
              </a:rPr>
              <a:t>:</a:t>
            </a:r>
          </a:p>
          <a:p>
            <a:r>
              <a:rPr lang="en-US" sz="2000" dirty="0">
                <a:solidFill>
                  <a:schemeClr val="tx2"/>
                </a:solidFill>
                <a:latin typeface="Bahnschrift SemiLight SemiConde" panose="020B0502040204020203" pitchFamily="34" charset="0"/>
              </a:rPr>
              <a:t>The function receives the raw data frame and runs all the other function mentioned before on each and every tweet</a:t>
            </a:r>
          </a:p>
          <a:p>
            <a:r>
              <a:rPr lang="en-US" sz="2000" dirty="0">
                <a:solidFill>
                  <a:schemeClr val="tx2"/>
                </a:solidFill>
                <a:latin typeface="Bahnschrift SemiLight SemiConde" panose="020B0502040204020203" pitchFamily="34" charset="0"/>
              </a:rPr>
              <a:t>The function return 2 data frame, one a clean data frame that what stemmed, and one clean data frame that was lemmatized</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ADDECFE7-3B22-57E3-D413-43D54CA2BA37}"/>
              </a:ext>
            </a:extLst>
          </p:cNvPr>
          <p:cNvPicPr>
            <a:picLocks noChangeAspect="1"/>
          </p:cNvPicPr>
          <p:nvPr/>
        </p:nvPicPr>
        <p:blipFill>
          <a:blip r:embed="rId3"/>
          <a:stretch>
            <a:fillRect/>
          </a:stretch>
        </p:blipFill>
        <p:spPr>
          <a:xfrm>
            <a:off x="3867245" y="2874999"/>
            <a:ext cx="7530338" cy="3727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6805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7708188" cy="2651431"/>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remove_unnecessary_data</a:t>
            </a:r>
            <a:r>
              <a:rPr lang="en-US" sz="2000" dirty="0">
                <a:solidFill>
                  <a:schemeClr val="tx2"/>
                </a:solidFill>
                <a:latin typeface="Bahnschrift SemiLight SemiConde" panose="020B0502040204020203" pitchFamily="34" charset="0"/>
              </a:rPr>
              <a:t>:</a:t>
            </a:r>
          </a:p>
          <a:p>
            <a:r>
              <a:rPr lang="en-US" sz="2000" dirty="0">
                <a:solidFill>
                  <a:schemeClr val="tx2"/>
                </a:solidFill>
                <a:latin typeface="Bahnschrift SemiLight SemiConde" panose="020B0502040204020203" pitchFamily="34" charset="0"/>
              </a:rPr>
              <a:t>The function receives the raw data frame and runs all the other function mentioned before on each and every tweet</a:t>
            </a:r>
          </a:p>
          <a:p>
            <a:r>
              <a:rPr lang="en-US" sz="2000" dirty="0">
                <a:solidFill>
                  <a:schemeClr val="tx2"/>
                </a:solidFill>
                <a:latin typeface="Bahnschrift SemiLight SemiConde" panose="020B0502040204020203" pitchFamily="34" charset="0"/>
              </a:rPr>
              <a:t>The function return 2 data frame, one a clean data frame that what stemmed, and one clean data frame that was lemmatized</a:t>
            </a:r>
          </a:p>
          <a:p>
            <a:r>
              <a:rPr lang="en-US" sz="2000" dirty="0">
                <a:solidFill>
                  <a:schemeClr val="tx2"/>
                </a:solidFill>
                <a:latin typeface="Bahnschrift SemiLight SemiConde" panose="020B0502040204020203" pitchFamily="34" charset="0"/>
              </a:rPr>
              <a:t>After cleaning the data frame 1000~ rows of unnecessary data were removed</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8" name="תמונה 7">
            <a:extLst>
              <a:ext uri="{FF2B5EF4-FFF2-40B4-BE49-F238E27FC236}">
                <a16:creationId xmlns:a16="http://schemas.microsoft.com/office/drawing/2014/main" id="{09E3939E-FA19-CED6-552B-289BF19450EF}"/>
              </a:ext>
            </a:extLst>
          </p:cNvPr>
          <p:cNvPicPr>
            <a:picLocks noChangeAspect="1"/>
          </p:cNvPicPr>
          <p:nvPr/>
        </p:nvPicPr>
        <p:blipFill>
          <a:blip r:embed="rId3"/>
          <a:stretch>
            <a:fillRect/>
          </a:stretch>
        </p:blipFill>
        <p:spPr>
          <a:xfrm>
            <a:off x="5959010" y="3684459"/>
            <a:ext cx="5897367" cy="2428993"/>
          </a:xfrm>
          <a:prstGeom prst="rect">
            <a:avLst/>
          </a:prstGeom>
          <a:ln>
            <a:noFill/>
          </a:ln>
          <a:effectLst>
            <a:outerShdw blurRad="292100" dist="139700" dir="2700000" algn="tl" rotWithShape="0">
              <a:srgbClr val="333333">
                <a:alpha val="65000"/>
              </a:srgbClr>
            </a:outerShdw>
          </a:effectLst>
        </p:spPr>
      </p:pic>
      <p:pic>
        <p:nvPicPr>
          <p:cNvPr id="3" name="תמונה 2">
            <a:extLst>
              <a:ext uri="{FF2B5EF4-FFF2-40B4-BE49-F238E27FC236}">
                <a16:creationId xmlns:a16="http://schemas.microsoft.com/office/drawing/2014/main" id="{B5653F30-0AD9-02EA-4788-4813F119BC06}"/>
              </a:ext>
            </a:extLst>
          </p:cNvPr>
          <p:cNvPicPr>
            <a:picLocks noChangeAspect="1"/>
          </p:cNvPicPr>
          <p:nvPr/>
        </p:nvPicPr>
        <p:blipFill>
          <a:blip r:embed="rId4"/>
          <a:stretch>
            <a:fillRect/>
          </a:stretch>
        </p:blipFill>
        <p:spPr>
          <a:xfrm>
            <a:off x="335623" y="3166045"/>
            <a:ext cx="4771565" cy="2947407"/>
          </a:xfrm>
          <a:prstGeom prst="rect">
            <a:avLst/>
          </a:prstGeom>
          <a:ln>
            <a:noFill/>
          </a:ln>
          <a:effectLst>
            <a:outerShdw blurRad="292100" dist="139700" dir="2700000" algn="tl" rotWithShape="0">
              <a:srgbClr val="333333">
                <a:alpha val="65000"/>
              </a:srgbClr>
            </a:outerShdw>
          </a:effectLst>
        </p:spPr>
      </p:pic>
      <p:sp>
        <p:nvSpPr>
          <p:cNvPr id="9" name="תיבת טקסט 8">
            <a:extLst>
              <a:ext uri="{FF2B5EF4-FFF2-40B4-BE49-F238E27FC236}">
                <a16:creationId xmlns:a16="http://schemas.microsoft.com/office/drawing/2014/main" id="{087DB10D-A52B-D939-92F7-042B63966612}"/>
              </a:ext>
            </a:extLst>
          </p:cNvPr>
          <p:cNvSpPr txBox="1"/>
          <p:nvPr/>
        </p:nvSpPr>
        <p:spPr>
          <a:xfrm>
            <a:off x="1913562" y="2796713"/>
            <a:ext cx="1333072" cy="369332"/>
          </a:xfrm>
          <a:prstGeom prst="rect">
            <a:avLst/>
          </a:prstGeom>
          <a:noFill/>
        </p:spPr>
        <p:txBody>
          <a:bodyPr wrap="square">
            <a:spAutoFit/>
          </a:bodyPr>
          <a:lstStyle/>
          <a:p>
            <a:r>
              <a:rPr lang="en-US" sz="1800" b="1" u="sng" dirty="0" err="1">
                <a:solidFill>
                  <a:schemeClr val="tx2"/>
                </a:solidFill>
                <a:latin typeface="Bahnschrift SemiLight SemiConde" panose="020B0502040204020203" pitchFamily="34" charset="0"/>
              </a:rPr>
              <a:t>Stemmeing</a:t>
            </a:r>
            <a:endParaRPr lang="he-IL" b="1" u="sng" dirty="0"/>
          </a:p>
        </p:txBody>
      </p:sp>
      <p:sp>
        <p:nvSpPr>
          <p:cNvPr id="10" name="תיבת טקסט 9">
            <a:extLst>
              <a:ext uri="{FF2B5EF4-FFF2-40B4-BE49-F238E27FC236}">
                <a16:creationId xmlns:a16="http://schemas.microsoft.com/office/drawing/2014/main" id="{848212B4-6769-79D3-3C8D-63F0FE8EBF31}"/>
              </a:ext>
            </a:extLst>
          </p:cNvPr>
          <p:cNvSpPr txBox="1"/>
          <p:nvPr/>
        </p:nvSpPr>
        <p:spPr>
          <a:xfrm>
            <a:off x="8241157" y="3310044"/>
            <a:ext cx="1333072" cy="369332"/>
          </a:xfrm>
          <a:prstGeom prst="rect">
            <a:avLst/>
          </a:prstGeom>
          <a:noFill/>
        </p:spPr>
        <p:txBody>
          <a:bodyPr wrap="square">
            <a:spAutoFit/>
          </a:bodyPr>
          <a:lstStyle/>
          <a:p>
            <a:r>
              <a:rPr lang="en-US" sz="1800" b="1" u="sng" dirty="0">
                <a:solidFill>
                  <a:schemeClr val="tx2"/>
                </a:solidFill>
                <a:latin typeface="Bahnschrift SemiLight SemiConde" panose="020B0502040204020203" pitchFamily="34" charset="0"/>
              </a:rPr>
              <a:t>Lemmatizing</a:t>
            </a:r>
            <a:endParaRPr lang="he-IL" b="1" u="sng" dirty="0"/>
          </a:p>
        </p:txBody>
      </p:sp>
    </p:spTree>
    <p:extLst>
      <p:ext uri="{BB962C8B-B14F-4D97-AF65-F5344CB8AC3E}">
        <p14:creationId xmlns:p14="http://schemas.microsoft.com/office/powerpoint/2010/main" val="32560604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BF88CD99-C543-CD1F-82C3-C143EC999E2B}"/>
              </a:ext>
            </a:extLst>
          </p:cNvPr>
          <p:cNvSpPr txBox="1"/>
          <p:nvPr/>
        </p:nvSpPr>
        <p:spPr>
          <a:xfrm>
            <a:off x="799673" y="2214752"/>
            <a:ext cx="10592654" cy="707886"/>
          </a:xfrm>
          <a:prstGeom prst="rect">
            <a:avLst/>
          </a:prstGeom>
          <a:solidFill>
            <a:schemeClr val="bg1">
              <a:lumMod val="10000"/>
            </a:schemeClr>
          </a:solidFill>
        </p:spPr>
        <p:txBody>
          <a:bodyPr wrap="square">
            <a:spAutoFit/>
          </a:bodyPr>
          <a:lstStyle/>
          <a:p>
            <a:pPr algn="l"/>
            <a:r>
              <a:rPr lang="en-US" sz="4000" b="1" i="0" dirty="0">
                <a:solidFill>
                  <a:schemeClr val="tx2"/>
                </a:solidFill>
                <a:effectLst/>
                <a:latin typeface="Bahnschrift SemiBold SemiConden" panose="020B0502040204020203" pitchFamily="34" charset="0"/>
              </a:rPr>
              <a:t>“</a:t>
            </a:r>
            <a:r>
              <a:rPr lang="en-US" sz="3600" b="1" dirty="0">
                <a:solidFill>
                  <a:schemeClr val="tx2"/>
                </a:solidFill>
                <a:latin typeface="Bahnschrift SemiBold SemiConden" panose="020B0502040204020203" pitchFamily="34" charset="0"/>
              </a:rPr>
              <a:t>Great. Most corrupt election in history, by far. We won!!!</a:t>
            </a:r>
            <a:r>
              <a:rPr lang="en-US" sz="4000" b="1" i="0" dirty="0">
                <a:solidFill>
                  <a:schemeClr val="tx2"/>
                </a:solidFill>
                <a:effectLst/>
                <a:latin typeface="Bahnschrift SemiBold SemiConden" panose="020B0502040204020203" pitchFamily="34" charset="0"/>
              </a:rPr>
              <a:t>” </a:t>
            </a:r>
            <a:endParaRPr lang="he-IL" sz="4000" dirty="0">
              <a:solidFill>
                <a:schemeClr val="tx2"/>
              </a:solidFill>
              <a:latin typeface="Bahnschrift SemiBold SemiConden" panose="020B0502040204020203" pitchFamily="34" charset="0"/>
            </a:endParaRPr>
          </a:p>
        </p:txBody>
      </p:sp>
      <p:sp>
        <p:nvSpPr>
          <p:cNvPr id="6" name="תיבת טקסט 5">
            <a:extLst>
              <a:ext uri="{FF2B5EF4-FFF2-40B4-BE49-F238E27FC236}">
                <a16:creationId xmlns:a16="http://schemas.microsoft.com/office/drawing/2014/main" id="{3632E253-6F25-7AA9-2256-C6CEA34BF6EA}"/>
              </a:ext>
            </a:extLst>
          </p:cNvPr>
          <p:cNvSpPr txBox="1"/>
          <p:nvPr/>
        </p:nvSpPr>
        <p:spPr>
          <a:xfrm>
            <a:off x="799673" y="6133356"/>
            <a:ext cx="7296363" cy="461665"/>
          </a:xfrm>
          <a:prstGeom prst="rect">
            <a:avLst/>
          </a:prstGeom>
          <a:solidFill>
            <a:schemeClr val="bg1">
              <a:lumMod val="10000"/>
            </a:schemeClr>
          </a:solidFill>
        </p:spPr>
        <p:txBody>
          <a:bodyPr wrap="square">
            <a:spAutoFit/>
          </a:bodyPr>
          <a:lstStyle/>
          <a:p>
            <a:r>
              <a:rPr lang="en-US" sz="2400" b="1" i="0" dirty="0">
                <a:solidFill>
                  <a:schemeClr val="tx2"/>
                </a:solidFill>
                <a:effectLst/>
                <a:latin typeface="Bahnschrift SemiBold SemiConden" panose="020B0502040204020203" pitchFamily="34" charset="0"/>
              </a:rPr>
              <a:t>Donald J. Trump (after losing the election) – January 2021</a:t>
            </a:r>
            <a:endParaRPr lang="he-IL" sz="2400" dirty="0"/>
          </a:p>
        </p:txBody>
      </p:sp>
    </p:spTree>
    <p:extLst>
      <p:ext uri="{BB962C8B-B14F-4D97-AF65-F5344CB8AC3E}">
        <p14:creationId xmlns:p14="http://schemas.microsoft.com/office/powerpoint/2010/main" val="2179595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342629"/>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We used a number of algorithms in order to analyze and visualize the data we collected and answer our research question. We tested all the algorithms with both the stemmed data frame and the lemmatized data frame </a:t>
            </a: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graphicFrame>
        <p:nvGraphicFramePr>
          <p:cNvPr id="2" name="דיאגרמה 1">
            <a:extLst>
              <a:ext uri="{FF2B5EF4-FFF2-40B4-BE49-F238E27FC236}">
                <a16:creationId xmlns:a16="http://schemas.microsoft.com/office/drawing/2014/main" id="{C94694DD-224A-F7E2-397B-AB89CD0EF23D}"/>
              </a:ext>
            </a:extLst>
          </p:cNvPr>
          <p:cNvGraphicFramePr/>
          <p:nvPr>
            <p:extLst>
              <p:ext uri="{D42A27DB-BD31-4B8C-83A1-F6EECF244321}">
                <p14:modId xmlns:p14="http://schemas.microsoft.com/office/powerpoint/2010/main" val="375748727"/>
              </p:ext>
            </p:extLst>
          </p:nvPr>
        </p:nvGraphicFramePr>
        <p:xfrm>
          <a:off x="4761356" y="2152958"/>
          <a:ext cx="6677061" cy="4608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6888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45062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p>
          <a:p>
            <a:pPr>
              <a:lnSpc>
                <a:spcPct val="150000"/>
              </a:lnSpc>
            </a:pPr>
            <a:r>
              <a:rPr lang="en-US" sz="2000" dirty="0">
                <a:solidFill>
                  <a:schemeClr val="tx2"/>
                </a:solidFill>
                <a:latin typeface="Bahnschrift SemiBold SemiConden" panose="020B0502040204020203" pitchFamily="34" charset="0"/>
              </a:rPr>
              <a:t>Doc2Vec is an NLP tool for representing documents as a vector and is a generalizing of the word2vec method. </a:t>
            </a:r>
          </a:p>
          <a:p>
            <a:pPr>
              <a:lnSpc>
                <a:spcPct val="150000"/>
              </a:lnSpc>
            </a:pPr>
            <a:r>
              <a:rPr lang="en-US" sz="2000" b="0" i="0" dirty="0">
                <a:solidFill>
                  <a:schemeClr val="tx2"/>
                </a:solidFill>
                <a:effectLst/>
                <a:latin typeface="Bahnschrift SemiBold SemiConden" panose="020B0502040204020203" pitchFamily="34" charset="0"/>
              </a:rPr>
              <a:t>After many tests we decided to use 5 clusters for our research</a:t>
            </a:r>
            <a:br>
              <a:rPr lang="he-IL" sz="2000" b="0" i="0" dirty="0">
                <a:solidFill>
                  <a:srgbClr val="202124"/>
                </a:solidFill>
                <a:effectLst/>
                <a:latin typeface="arial" panose="020B0604020202020204" pitchFamily="34" charset="0"/>
              </a:rPr>
            </a:b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124449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60396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FE6A9DD3-00BA-3B05-FF52-D330BBC87941}"/>
              </a:ext>
            </a:extLst>
          </p:cNvPr>
          <p:cNvPicPr>
            <a:picLocks noChangeAspect="1"/>
          </p:cNvPicPr>
          <p:nvPr/>
        </p:nvPicPr>
        <p:blipFill>
          <a:blip r:embed="rId3"/>
          <a:stretch>
            <a:fillRect/>
          </a:stretch>
        </p:blipFill>
        <p:spPr>
          <a:xfrm>
            <a:off x="232431" y="1949790"/>
            <a:ext cx="5588704" cy="465496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00B2650C-B032-9690-D23E-D4B996BCDCFC}"/>
              </a:ext>
            </a:extLst>
          </p:cNvPr>
          <p:cNvPicPr>
            <a:picLocks noChangeAspect="1"/>
          </p:cNvPicPr>
          <p:nvPr/>
        </p:nvPicPr>
        <p:blipFill>
          <a:blip r:embed="rId4"/>
          <a:stretch>
            <a:fillRect/>
          </a:stretch>
        </p:blipFill>
        <p:spPr>
          <a:xfrm>
            <a:off x="5921424" y="1960064"/>
            <a:ext cx="6160984" cy="4654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23018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265959"/>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p>
          <a:p>
            <a:pPr>
              <a:lnSpc>
                <a:spcPct val="150000"/>
              </a:lnSpc>
            </a:pPr>
            <a:r>
              <a:rPr lang="en-US" sz="2400" dirty="0">
                <a:solidFill>
                  <a:schemeClr val="tx2"/>
                </a:solidFill>
                <a:latin typeface="Bahnschrift SemiBold SemiConden" panose="020B0502040204020203" pitchFamily="34" charset="0"/>
              </a:rPr>
              <a:t>Creating color arrays to display the clusters, we tested four, five, six and ten clusters before deciding to continue with five clusters</a:t>
            </a: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1FE668E5-D082-E671-5B66-09BA40387F4A}"/>
              </a:ext>
            </a:extLst>
          </p:cNvPr>
          <p:cNvPicPr>
            <a:picLocks noChangeAspect="1"/>
          </p:cNvPicPr>
          <p:nvPr/>
        </p:nvPicPr>
        <p:blipFill>
          <a:blip r:embed="rId3"/>
          <a:stretch>
            <a:fillRect/>
          </a:stretch>
        </p:blipFill>
        <p:spPr>
          <a:xfrm>
            <a:off x="818413" y="4449639"/>
            <a:ext cx="10555173" cy="1267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4096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604991"/>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We could see the different spreads created by using each method</a:t>
            </a: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74157AC3-AC51-3560-935C-D604F8B1018A}"/>
              </a:ext>
            </a:extLst>
          </p:cNvPr>
          <p:cNvPicPr>
            <a:picLocks noChangeAspect="1"/>
          </p:cNvPicPr>
          <p:nvPr/>
        </p:nvPicPr>
        <p:blipFill>
          <a:blip r:embed="rId3"/>
          <a:stretch>
            <a:fillRect/>
          </a:stretch>
        </p:blipFill>
        <p:spPr>
          <a:xfrm>
            <a:off x="5670189" y="2358294"/>
            <a:ext cx="6453315" cy="3438526"/>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5824DC49-2D80-4E7C-6006-AD6AD615CEBD}"/>
              </a:ext>
            </a:extLst>
          </p:cNvPr>
          <p:cNvPicPr>
            <a:picLocks noChangeAspect="1"/>
          </p:cNvPicPr>
          <p:nvPr/>
        </p:nvPicPr>
        <p:blipFill>
          <a:blip r:embed="rId4"/>
          <a:stretch>
            <a:fillRect/>
          </a:stretch>
        </p:blipFill>
        <p:spPr>
          <a:xfrm>
            <a:off x="109592" y="3308880"/>
            <a:ext cx="6476001" cy="34385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08248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065630"/>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We couldn’t extract the words from each cluster with the Doc2Vec method, so we researched other ways to extract the clustered data and continued</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1736282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45062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TFIDF  - stands for term frequency-inverse document frequency and it is a measure, used in the fields of information retrieval (IR) and machine learning, that can quantify the importance or relevance of string representations (words, phrases, lemmas, </a:t>
            </a:r>
            <a:r>
              <a:rPr lang="en-US" sz="2000" dirty="0" err="1">
                <a:solidFill>
                  <a:schemeClr val="tx2"/>
                </a:solidFill>
                <a:latin typeface="Bahnschrift SemiBold SemiConden" panose="020B0502040204020203" pitchFamily="34" charset="0"/>
              </a:rPr>
              <a:t>etc</a:t>
            </a:r>
            <a:r>
              <a:rPr lang="en-US" sz="2000" dirty="0">
                <a:solidFill>
                  <a:schemeClr val="tx2"/>
                </a:solidFill>
                <a:latin typeface="Bahnschrift SemiBold SemiConden" panose="020B0502040204020203" pitchFamily="34" charset="0"/>
              </a:rPr>
              <a:t>) in a document amongst a collection of documents</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4306496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5754396"/>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The stages of using the TFIDF model: </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Creating vectorized data with TFIDF</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Creating clusters with K-Means (clusters of 5)</a:t>
            </a:r>
            <a:endParaRPr lang="he-IL" sz="2000" dirty="0">
              <a:solidFill>
                <a:schemeClr val="tx2"/>
              </a:solidFill>
              <a:latin typeface="Bahnschrift SemiBold SemiConden" panose="020B0502040204020203" pitchFamily="34" charset="0"/>
            </a:endParaRPr>
          </a:p>
          <a:p>
            <a:pPr marL="457200" indent="-457200">
              <a:lnSpc>
                <a:spcPct val="150000"/>
              </a:lnSpc>
              <a:buAutoNum type="arabicPeriod"/>
            </a:pPr>
            <a:r>
              <a:rPr lang="en-US" sz="2000" dirty="0">
                <a:solidFill>
                  <a:schemeClr val="tx2"/>
                </a:solidFill>
                <a:latin typeface="Bahnschrift SemiBold SemiConden" panose="020B0502040204020203" pitchFamily="34" charset="0"/>
              </a:rPr>
              <a:t>Printing the dominating words in each cluster</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Summing up &amp; printing the ‘Likes’ and ‘Retweets’ each cluster received</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Displaying s scatter plot of the results</a:t>
            </a:r>
          </a:p>
          <a:p>
            <a:pPr marL="457200" indent="-457200">
              <a:lnSpc>
                <a:spcPct val="150000"/>
              </a:lnSpc>
              <a:buAutoNum type="arabicPeriod"/>
            </a:pP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We went through all the stages 2 times, once with stemmed data frame and once with lemmatized data frame</a:t>
            </a:r>
          </a:p>
        </p:txBody>
      </p:sp>
    </p:spTree>
    <p:extLst>
      <p:ext uri="{BB962C8B-B14F-4D97-AF65-F5344CB8AC3E}">
        <p14:creationId xmlns:p14="http://schemas.microsoft.com/office/powerpoint/2010/main" val="27679042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522742"/>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1. Creating vectorized data with TFIDF</a:t>
            </a:r>
          </a:p>
          <a:p>
            <a:pPr>
              <a:lnSpc>
                <a:spcPct val="150000"/>
              </a:lnSpc>
            </a:pPr>
            <a:r>
              <a:rPr lang="en-US" sz="2000" dirty="0">
                <a:solidFill>
                  <a:schemeClr val="tx2"/>
                </a:solidFill>
                <a:latin typeface="Bahnschrift SemiBold SemiConden" panose="020B0502040204020203" pitchFamily="34" charset="0"/>
              </a:rPr>
              <a:t>2. Creating clusters with K-Means (clusters of 5)</a:t>
            </a:r>
            <a:endParaRPr 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248D2DF2-7202-83A5-B66E-03624E3D3993}"/>
              </a:ext>
            </a:extLst>
          </p:cNvPr>
          <p:cNvPicPr>
            <a:picLocks noChangeAspect="1"/>
          </p:cNvPicPr>
          <p:nvPr/>
        </p:nvPicPr>
        <p:blipFill>
          <a:blip r:embed="rId3"/>
          <a:stretch>
            <a:fillRect/>
          </a:stretch>
        </p:blipFill>
        <p:spPr>
          <a:xfrm>
            <a:off x="3593047" y="3010427"/>
            <a:ext cx="6382641" cy="1638529"/>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5A9828BE-FC61-B89B-0562-B52244BA7375}"/>
              </a:ext>
            </a:extLst>
          </p:cNvPr>
          <p:cNvPicPr>
            <a:picLocks noChangeAspect="1"/>
          </p:cNvPicPr>
          <p:nvPr/>
        </p:nvPicPr>
        <p:blipFill>
          <a:blip r:embed="rId4"/>
          <a:stretch>
            <a:fillRect/>
          </a:stretch>
        </p:blipFill>
        <p:spPr>
          <a:xfrm>
            <a:off x="3593047" y="4890783"/>
            <a:ext cx="6373114" cy="1676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39374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B87B8F2-CEEB-1BAA-B45C-93C06026BA8E}"/>
              </a:ext>
            </a:extLst>
          </p:cNvPr>
          <p:cNvPicPr>
            <a:picLocks noChangeAspect="1"/>
          </p:cNvPicPr>
          <p:nvPr/>
        </p:nvPicPr>
        <p:blipFill>
          <a:blip r:embed="rId3"/>
          <a:stretch>
            <a:fillRect/>
          </a:stretch>
        </p:blipFill>
        <p:spPr>
          <a:xfrm>
            <a:off x="6582697" y="2344853"/>
            <a:ext cx="4237948" cy="4249820"/>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78407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endParaRPr lang="en-US" sz="2000" dirty="0">
              <a:solidFill>
                <a:schemeClr val="tx2"/>
              </a:solidFill>
              <a:latin typeface="Bahnschrift SemiBold SemiConden" panose="020B0502040204020203" pitchFamily="34" charset="0"/>
            </a:endParaRPr>
          </a:p>
        </p:txBody>
      </p:sp>
      <p:pic>
        <p:nvPicPr>
          <p:cNvPr id="9" name="תמונה 8">
            <a:extLst>
              <a:ext uri="{FF2B5EF4-FFF2-40B4-BE49-F238E27FC236}">
                <a16:creationId xmlns:a16="http://schemas.microsoft.com/office/drawing/2014/main" id="{2D9C9341-6BC4-9919-52AB-CB9852A9328B}"/>
              </a:ext>
            </a:extLst>
          </p:cNvPr>
          <p:cNvPicPr>
            <a:picLocks noChangeAspect="1"/>
          </p:cNvPicPr>
          <p:nvPr/>
        </p:nvPicPr>
        <p:blipFill>
          <a:blip r:embed="rId4"/>
          <a:stretch>
            <a:fillRect/>
          </a:stretch>
        </p:blipFill>
        <p:spPr>
          <a:xfrm>
            <a:off x="990518" y="2344853"/>
            <a:ext cx="4237948" cy="4249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809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5" y="0"/>
            <a:ext cx="3629346"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Process</a:t>
            </a:r>
            <a:endParaRPr lang="he-IL" sz="5400" b="1" u="sng" dirty="0">
              <a:solidFill>
                <a:schemeClr val="tx2"/>
              </a:solidFill>
              <a:latin typeface="Bahnschrift SemiBold SemiConden" panose="020B0502040204020203" pitchFamily="34" charset="0"/>
            </a:endParaRPr>
          </a:p>
        </p:txBody>
      </p:sp>
      <p:graphicFrame>
        <p:nvGraphicFramePr>
          <p:cNvPr id="4" name="דיאגרמה 3">
            <a:extLst>
              <a:ext uri="{FF2B5EF4-FFF2-40B4-BE49-F238E27FC236}">
                <a16:creationId xmlns:a16="http://schemas.microsoft.com/office/drawing/2014/main" id="{DD801E39-35E3-5A33-E3F1-823BA632A794}"/>
              </a:ext>
            </a:extLst>
          </p:cNvPr>
          <p:cNvGraphicFramePr/>
          <p:nvPr>
            <p:extLst>
              <p:ext uri="{D42A27DB-BD31-4B8C-83A1-F6EECF244321}">
                <p14:modId xmlns:p14="http://schemas.microsoft.com/office/powerpoint/2010/main" val="1093707085"/>
              </p:ext>
            </p:extLst>
          </p:nvPr>
        </p:nvGraphicFramePr>
        <p:xfrm>
          <a:off x="386080" y="1219200"/>
          <a:ext cx="11419840" cy="568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3391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199577"/>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r>
              <a:rPr lang="en-US" dirty="0">
                <a:solidFill>
                  <a:schemeClr val="tx2"/>
                </a:solidFill>
                <a:latin typeface="Bahnschrift SemiBold SemiConden" panose="020B0502040204020203" pitchFamily="34" charset="0"/>
              </a:rPr>
              <a:t>Stemming:</a:t>
            </a:r>
          </a:p>
          <a:p>
            <a:pPr>
              <a:lnSpc>
                <a:spcPct val="150000"/>
              </a:lnSpc>
            </a:pPr>
            <a:endParaRPr lang="en-US"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72FCC99D-E169-2770-D124-CDB2E7E6E666}"/>
              </a:ext>
            </a:extLst>
          </p:cNvPr>
          <p:cNvPicPr>
            <a:picLocks noChangeAspect="1"/>
          </p:cNvPicPr>
          <p:nvPr/>
        </p:nvPicPr>
        <p:blipFill>
          <a:blip r:embed="rId3"/>
          <a:stretch>
            <a:fillRect/>
          </a:stretch>
        </p:blipFill>
        <p:spPr>
          <a:xfrm>
            <a:off x="2366095" y="3543567"/>
            <a:ext cx="1714739" cy="2200582"/>
          </a:xfrm>
          <a:prstGeom prst="rect">
            <a:avLst/>
          </a:prstGeom>
        </p:spPr>
      </p:pic>
      <p:pic>
        <p:nvPicPr>
          <p:cNvPr id="8" name="תמונה 7">
            <a:extLst>
              <a:ext uri="{FF2B5EF4-FFF2-40B4-BE49-F238E27FC236}">
                <a16:creationId xmlns:a16="http://schemas.microsoft.com/office/drawing/2014/main" id="{0B67819E-154B-A80C-301C-E513DBAF1DD5}"/>
              </a:ext>
            </a:extLst>
          </p:cNvPr>
          <p:cNvPicPr>
            <a:picLocks noChangeAspect="1"/>
          </p:cNvPicPr>
          <p:nvPr/>
        </p:nvPicPr>
        <p:blipFill>
          <a:blip r:embed="rId4"/>
          <a:stretch>
            <a:fillRect/>
          </a:stretch>
        </p:blipFill>
        <p:spPr>
          <a:xfrm>
            <a:off x="4298109" y="3543567"/>
            <a:ext cx="1857634" cy="2200582"/>
          </a:xfrm>
          <a:prstGeom prst="rect">
            <a:avLst/>
          </a:prstGeom>
        </p:spPr>
      </p:pic>
      <p:pic>
        <p:nvPicPr>
          <p:cNvPr id="11" name="תמונה 10">
            <a:extLst>
              <a:ext uri="{FF2B5EF4-FFF2-40B4-BE49-F238E27FC236}">
                <a16:creationId xmlns:a16="http://schemas.microsoft.com/office/drawing/2014/main" id="{AC3A8725-E4E2-9203-AB59-CA3040183F1A}"/>
              </a:ext>
            </a:extLst>
          </p:cNvPr>
          <p:cNvPicPr>
            <a:picLocks noChangeAspect="1"/>
          </p:cNvPicPr>
          <p:nvPr/>
        </p:nvPicPr>
        <p:blipFill>
          <a:blip r:embed="rId5"/>
          <a:stretch>
            <a:fillRect/>
          </a:stretch>
        </p:blipFill>
        <p:spPr>
          <a:xfrm>
            <a:off x="6373018" y="3543567"/>
            <a:ext cx="1914792" cy="2200582"/>
          </a:xfrm>
          <a:prstGeom prst="rect">
            <a:avLst/>
          </a:prstGeom>
        </p:spPr>
      </p:pic>
      <p:pic>
        <p:nvPicPr>
          <p:cNvPr id="13" name="תמונה 12">
            <a:extLst>
              <a:ext uri="{FF2B5EF4-FFF2-40B4-BE49-F238E27FC236}">
                <a16:creationId xmlns:a16="http://schemas.microsoft.com/office/drawing/2014/main" id="{2B38516D-FD43-9086-3F29-F737301FA4C6}"/>
              </a:ext>
            </a:extLst>
          </p:cNvPr>
          <p:cNvPicPr>
            <a:picLocks noChangeAspect="1"/>
          </p:cNvPicPr>
          <p:nvPr/>
        </p:nvPicPr>
        <p:blipFill>
          <a:blip r:embed="rId6"/>
          <a:stretch>
            <a:fillRect/>
          </a:stretch>
        </p:blipFill>
        <p:spPr>
          <a:xfrm>
            <a:off x="8505085" y="3539447"/>
            <a:ext cx="1562318" cy="2204701"/>
          </a:xfrm>
          <a:prstGeom prst="rect">
            <a:avLst/>
          </a:prstGeom>
        </p:spPr>
      </p:pic>
      <p:pic>
        <p:nvPicPr>
          <p:cNvPr id="15" name="תמונה 14">
            <a:extLst>
              <a:ext uri="{FF2B5EF4-FFF2-40B4-BE49-F238E27FC236}">
                <a16:creationId xmlns:a16="http://schemas.microsoft.com/office/drawing/2014/main" id="{92FC7CAD-58ED-D0CC-B903-DE687924FA9C}"/>
              </a:ext>
            </a:extLst>
          </p:cNvPr>
          <p:cNvPicPr>
            <a:picLocks noChangeAspect="1"/>
          </p:cNvPicPr>
          <p:nvPr/>
        </p:nvPicPr>
        <p:blipFill>
          <a:blip r:embed="rId7"/>
          <a:stretch>
            <a:fillRect/>
          </a:stretch>
        </p:blipFill>
        <p:spPr>
          <a:xfrm>
            <a:off x="10277014" y="3543567"/>
            <a:ext cx="1781424" cy="2200582"/>
          </a:xfrm>
          <a:prstGeom prst="rect">
            <a:avLst/>
          </a:prstGeom>
        </p:spPr>
      </p:pic>
      <p:pic>
        <p:nvPicPr>
          <p:cNvPr id="17" name="תמונה 16">
            <a:extLst>
              <a:ext uri="{FF2B5EF4-FFF2-40B4-BE49-F238E27FC236}">
                <a16:creationId xmlns:a16="http://schemas.microsoft.com/office/drawing/2014/main" id="{4716B2F6-899E-A3D2-8A53-BBB270A10502}"/>
              </a:ext>
            </a:extLst>
          </p:cNvPr>
          <p:cNvPicPr>
            <a:picLocks noChangeAspect="1"/>
          </p:cNvPicPr>
          <p:nvPr/>
        </p:nvPicPr>
        <p:blipFill>
          <a:blip r:embed="rId8"/>
          <a:stretch>
            <a:fillRect/>
          </a:stretch>
        </p:blipFill>
        <p:spPr>
          <a:xfrm>
            <a:off x="94955" y="2828794"/>
            <a:ext cx="1867161" cy="3620005"/>
          </a:xfrm>
          <a:prstGeom prst="rect">
            <a:avLst/>
          </a:prstGeom>
        </p:spPr>
      </p:pic>
    </p:spTree>
    <p:extLst>
      <p:ext uri="{BB962C8B-B14F-4D97-AF65-F5344CB8AC3E}">
        <p14:creationId xmlns:p14="http://schemas.microsoft.com/office/powerpoint/2010/main" val="4458834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199577"/>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r>
              <a:rPr lang="en-US" dirty="0">
                <a:solidFill>
                  <a:schemeClr val="tx2"/>
                </a:solidFill>
                <a:latin typeface="Bahnschrift SemiBold SemiConden" panose="020B0502040204020203" pitchFamily="34" charset="0"/>
              </a:rPr>
              <a:t>Lemmatizing:</a:t>
            </a:r>
          </a:p>
          <a:p>
            <a:pPr>
              <a:lnSpc>
                <a:spcPct val="150000"/>
              </a:lnSpc>
            </a:pPr>
            <a:endParaRPr lang="en-US"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4AF6D004-03F4-0839-82C5-87CC10197679}"/>
              </a:ext>
            </a:extLst>
          </p:cNvPr>
          <p:cNvPicPr>
            <a:picLocks noChangeAspect="1"/>
          </p:cNvPicPr>
          <p:nvPr/>
        </p:nvPicPr>
        <p:blipFill>
          <a:blip r:embed="rId3"/>
          <a:stretch>
            <a:fillRect/>
          </a:stretch>
        </p:blipFill>
        <p:spPr>
          <a:xfrm>
            <a:off x="3205170" y="3320962"/>
            <a:ext cx="1133633" cy="2124371"/>
          </a:xfrm>
          <a:prstGeom prst="rect">
            <a:avLst/>
          </a:prstGeom>
        </p:spPr>
      </p:pic>
      <p:pic>
        <p:nvPicPr>
          <p:cNvPr id="9" name="תמונה 8">
            <a:extLst>
              <a:ext uri="{FF2B5EF4-FFF2-40B4-BE49-F238E27FC236}">
                <a16:creationId xmlns:a16="http://schemas.microsoft.com/office/drawing/2014/main" id="{97971561-DF89-2CFA-76DB-5FA3E2018994}"/>
              </a:ext>
            </a:extLst>
          </p:cNvPr>
          <p:cNvPicPr>
            <a:picLocks noChangeAspect="1"/>
          </p:cNvPicPr>
          <p:nvPr/>
        </p:nvPicPr>
        <p:blipFill>
          <a:blip r:embed="rId4"/>
          <a:stretch>
            <a:fillRect/>
          </a:stretch>
        </p:blipFill>
        <p:spPr>
          <a:xfrm>
            <a:off x="4610405" y="3320962"/>
            <a:ext cx="1467055" cy="2124371"/>
          </a:xfrm>
          <a:prstGeom prst="rect">
            <a:avLst/>
          </a:prstGeom>
        </p:spPr>
      </p:pic>
      <p:pic>
        <p:nvPicPr>
          <p:cNvPr id="12" name="תמונה 11">
            <a:extLst>
              <a:ext uri="{FF2B5EF4-FFF2-40B4-BE49-F238E27FC236}">
                <a16:creationId xmlns:a16="http://schemas.microsoft.com/office/drawing/2014/main" id="{87C75EBF-A9CB-05AA-AD43-7C1D7A560631}"/>
              </a:ext>
            </a:extLst>
          </p:cNvPr>
          <p:cNvPicPr>
            <a:picLocks noChangeAspect="1"/>
          </p:cNvPicPr>
          <p:nvPr/>
        </p:nvPicPr>
        <p:blipFill>
          <a:blip r:embed="rId5"/>
          <a:stretch>
            <a:fillRect/>
          </a:stretch>
        </p:blipFill>
        <p:spPr>
          <a:xfrm>
            <a:off x="6399798" y="3308119"/>
            <a:ext cx="1457528" cy="2137214"/>
          </a:xfrm>
          <a:prstGeom prst="rect">
            <a:avLst/>
          </a:prstGeom>
        </p:spPr>
      </p:pic>
      <p:pic>
        <p:nvPicPr>
          <p:cNvPr id="16" name="תמונה 15">
            <a:extLst>
              <a:ext uri="{FF2B5EF4-FFF2-40B4-BE49-F238E27FC236}">
                <a16:creationId xmlns:a16="http://schemas.microsoft.com/office/drawing/2014/main" id="{B862FFB2-4F7A-F03D-DDBD-847338206E9E}"/>
              </a:ext>
            </a:extLst>
          </p:cNvPr>
          <p:cNvPicPr>
            <a:picLocks noChangeAspect="1"/>
          </p:cNvPicPr>
          <p:nvPr/>
        </p:nvPicPr>
        <p:blipFill>
          <a:blip r:embed="rId6"/>
          <a:stretch>
            <a:fillRect/>
          </a:stretch>
        </p:blipFill>
        <p:spPr>
          <a:xfrm>
            <a:off x="8144126" y="3308118"/>
            <a:ext cx="1314633" cy="2137215"/>
          </a:xfrm>
          <a:prstGeom prst="rect">
            <a:avLst/>
          </a:prstGeom>
        </p:spPr>
      </p:pic>
      <p:pic>
        <p:nvPicPr>
          <p:cNvPr id="19" name="תמונה 18">
            <a:extLst>
              <a:ext uri="{FF2B5EF4-FFF2-40B4-BE49-F238E27FC236}">
                <a16:creationId xmlns:a16="http://schemas.microsoft.com/office/drawing/2014/main" id="{2BD118AC-6229-A76E-E5EC-A6FDD9B7C78E}"/>
              </a:ext>
            </a:extLst>
          </p:cNvPr>
          <p:cNvPicPr>
            <a:picLocks noChangeAspect="1"/>
          </p:cNvPicPr>
          <p:nvPr/>
        </p:nvPicPr>
        <p:blipFill>
          <a:blip r:embed="rId7"/>
          <a:stretch>
            <a:fillRect/>
          </a:stretch>
        </p:blipFill>
        <p:spPr>
          <a:xfrm>
            <a:off x="9745559" y="3308119"/>
            <a:ext cx="1457528" cy="2070530"/>
          </a:xfrm>
          <a:prstGeom prst="rect">
            <a:avLst/>
          </a:prstGeom>
        </p:spPr>
      </p:pic>
      <p:pic>
        <p:nvPicPr>
          <p:cNvPr id="20" name="תמונה 19">
            <a:extLst>
              <a:ext uri="{FF2B5EF4-FFF2-40B4-BE49-F238E27FC236}">
                <a16:creationId xmlns:a16="http://schemas.microsoft.com/office/drawing/2014/main" id="{423BD136-63CA-91DC-D614-D0AEB7310059}"/>
              </a:ext>
            </a:extLst>
          </p:cNvPr>
          <p:cNvPicPr>
            <a:picLocks noChangeAspect="1"/>
          </p:cNvPicPr>
          <p:nvPr/>
        </p:nvPicPr>
        <p:blipFill>
          <a:blip r:embed="rId8"/>
          <a:stretch>
            <a:fillRect/>
          </a:stretch>
        </p:blipFill>
        <p:spPr>
          <a:xfrm>
            <a:off x="819164" y="2533381"/>
            <a:ext cx="1867161" cy="3620005"/>
          </a:xfrm>
          <a:prstGeom prst="rect">
            <a:avLst/>
          </a:prstGeom>
        </p:spPr>
      </p:pic>
    </p:spTree>
    <p:extLst>
      <p:ext uri="{BB962C8B-B14F-4D97-AF65-F5344CB8AC3E}">
        <p14:creationId xmlns:p14="http://schemas.microsoft.com/office/powerpoint/2010/main" val="39760283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414746"/>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5. Displaying s scatter plot of the results</a:t>
            </a:r>
            <a:endParaRPr lang="he-IL"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p:txBody>
      </p:sp>
      <p:pic>
        <p:nvPicPr>
          <p:cNvPr id="9" name="תמונה 8">
            <a:extLst>
              <a:ext uri="{FF2B5EF4-FFF2-40B4-BE49-F238E27FC236}">
                <a16:creationId xmlns:a16="http://schemas.microsoft.com/office/drawing/2014/main" id="{9E40E884-FBFB-C942-05C6-2D2C3F19384A}"/>
              </a:ext>
            </a:extLst>
          </p:cNvPr>
          <p:cNvPicPr>
            <a:picLocks noChangeAspect="1"/>
          </p:cNvPicPr>
          <p:nvPr/>
        </p:nvPicPr>
        <p:blipFill>
          <a:blip r:embed="rId3"/>
          <a:stretch>
            <a:fillRect/>
          </a:stretch>
        </p:blipFill>
        <p:spPr>
          <a:xfrm>
            <a:off x="143063" y="2722652"/>
            <a:ext cx="5685975" cy="3854800"/>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E0306B2A-51D8-A431-07E4-94663C13D9F3}"/>
              </a:ext>
            </a:extLst>
          </p:cNvPr>
          <p:cNvPicPr>
            <a:picLocks noChangeAspect="1"/>
          </p:cNvPicPr>
          <p:nvPr/>
        </p:nvPicPr>
        <p:blipFill>
          <a:blip r:embed="rId4"/>
          <a:stretch>
            <a:fillRect/>
          </a:stretch>
        </p:blipFill>
        <p:spPr>
          <a:xfrm>
            <a:off x="6770670" y="2722652"/>
            <a:ext cx="5144247" cy="3854800"/>
          </a:xfrm>
          <a:prstGeom prst="rect">
            <a:avLst/>
          </a:prstGeom>
        </p:spPr>
      </p:pic>
    </p:spTree>
    <p:extLst>
      <p:ext uri="{BB962C8B-B14F-4D97-AF65-F5344CB8AC3E}">
        <p14:creationId xmlns:p14="http://schemas.microsoft.com/office/powerpoint/2010/main" val="447419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579232"/>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To our surprise both the lemmatized data frame and the stemmed data framed gave the exact same dominating word clusters and amount of likes and retweets. </a:t>
            </a:r>
          </a:p>
          <a:p>
            <a:pPr>
              <a:lnSpc>
                <a:spcPct val="150000"/>
              </a:lnSpc>
            </a:pPr>
            <a:r>
              <a:rPr lang="en-US" dirty="0">
                <a:solidFill>
                  <a:schemeClr val="tx2"/>
                </a:solidFill>
                <a:latin typeface="Bahnschrift SemiBold SemiConden" panose="020B0502040204020203" pitchFamily="34" charset="0"/>
              </a:rPr>
              <a:t>It is very interesting to observe – We estimate that the to tokenized data frames gave the same root words and when using the TFIDF and K-means, the clusters were created the exact same for both of them</a:t>
            </a:r>
            <a:endParaRPr lang="he-IL"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4175145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957634"/>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Naming the clusters created by the unsupervised learning TFIDF </a:t>
            </a:r>
            <a:r>
              <a:rPr lang="en-US" sz="2000" dirty="0" err="1">
                <a:solidFill>
                  <a:schemeClr val="tx2"/>
                </a:solidFill>
                <a:latin typeface="Bahnschrift SemiBold SemiConden" panose="020B0502040204020203" pitchFamily="34" charset="0"/>
              </a:rPr>
              <a:t>algorithem</a:t>
            </a:r>
            <a:r>
              <a:rPr lang="en-US" sz="2000" dirty="0">
                <a:solidFill>
                  <a:schemeClr val="tx2"/>
                </a:solidFill>
                <a:latin typeface="Bahnschrift SemiBold SemiConden" panose="020B0502040204020203" pitchFamily="34" charset="0"/>
              </a:rPr>
              <a:t>: </a:t>
            </a: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20EF187-9494-5815-C0D7-7C0B0E5E0944}"/>
              </a:ext>
            </a:extLst>
          </p:cNvPr>
          <p:cNvPicPr>
            <a:picLocks noChangeAspect="1"/>
          </p:cNvPicPr>
          <p:nvPr/>
        </p:nvPicPr>
        <p:blipFill>
          <a:blip r:embed="rId3"/>
          <a:stretch>
            <a:fillRect/>
          </a:stretch>
        </p:blipFill>
        <p:spPr>
          <a:xfrm>
            <a:off x="958536" y="2144730"/>
            <a:ext cx="1714739" cy="2200582"/>
          </a:xfrm>
          <a:prstGeom prst="rect">
            <a:avLst/>
          </a:prstGeom>
        </p:spPr>
      </p:pic>
      <p:pic>
        <p:nvPicPr>
          <p:cNvPr id="6" name="תמונה 5">
            <a:extLst>
              <a:ext uri="{FF2B5EF4-FFF2-40B4-BE49-F238E27FC236}">
                <a16:creationId xmlns:a16="http://schemas.microsoft.com/office/drawing/2014/main" id="{66956037-9BD4-B902-CAAB-DB5F19F0A9C1}"/>
              </a:ext>
            </a:extLst>
          </p:cNvPr>
          <p:cNvPicPr>
            <a:picLocks noChangeAspect="1"/>
          </p:cNvPicPr>
          <p:nvPr/>
        </p:nvPicPr>
        <p:blipFill>
          <a:blip r:embed="rId4"/>
          <a:stretch>
            <a:fillRect/>
          </a:stretch>
        </p:blipFill>
        <p:spPr>
          <a:xfrm>
            <a:off x="2890550" y="2144730"/>
            <a:ext cx="1857634" cy="2200582"/>
          </a:xfrm>
          <a:prstGeom prst="rect">
            <a:avLst/>
          </a:prstGeom>
        </p:spPr>
      </p:pic>
      <p:pic>
        <p:nvPicPr>
          <p:cNvPr id="8" name="תמונה 7">
            <a:extLst>
              <a:ext uri="{FF2B5EF4-FFF2-40B4-BE49-F238E27FC236}">
                <a16:creationId xmlns:a16="http://schemas.microsoft.com/office/drawing/2014/main" id="{454DCAD6-E967-6846-2818-BAFD08DFE9F3}"/>
              </a:ext>
            </a:extLst>
          </p:cNvPr>
          <p:cNvPicPr>
            <a:picLocks noChangeAspect="1"/>
          </p:cNvPicPr>
          <p:nvPr/>
        </p:nvPicPr>
        <p:blipFill>
          <a:blip r:embed="rId5"/>
          <a:stretch>
            <a:fillRect/>
          </a:stretch>
        </p:blipFill>
        <p:spPr>
          <a:xfrm>
            <a:off x="4965459" y="2144730"/>
            <a:ext cx="1914792" cy="2200582"/>
          </a:xfrm>
          <a:prstGeom prst="rect">
            <a:avLst/>
          </a:prstGeom>
        </p:spPr>
      </p:pic>
      <p:pic>
        <p:nvPicPr>
          <p:cNvPr id="9" name="תמונה 8">
            <a:extLst>
              <a:ext uri="{FF2B5EF4-FFF2-40B4-BE49-F238E27FC236}">
                <a16:creationId xmlns:a16="http://schemas.microsoft.com/office/drawing/2014/main" id="{830C102A-2035-688A-B2B7-AD2E0EE0F233}"/>
              </a:ext>
            </a:extLst>
          </p:cNvPr>
          <p:cNvPicPr>
            <a:picLocks noChangeAspect="1"/>
          </p:cNvPicPr>
          <p:nvPr/>
        </p:nvPicPr>
        <p:blipFill>
          <a:blip r:embed="rId6"/>
          <a:stretch>
            <a:fillRect/>
          </a:stretch>
        </p:blipFill>
        <p:spPr>
          <a:xfrm>
            <a:off x="7097526" y="2140610"/>
            <a:ext cx="1562318" cy="2204701"/>
          </a:xfrm>
          <a:prstGeom prst="rect">
            <a:avLst/>
          </a:prstGeom>
        </p:spPr>
      </p:pic>
      <p:pic>
        <p:nvPicPr>
          <p:cNvPr id="10" name="תמונה 9">
            <a:extLst>
              <a:ext uri="{FF2B5EF4-FFF2-40B4-BE49-F238E27FC236}">
                <a16:creationId xmlns:a16="http://schemas.microsoft.com/office/drawing/2014/main" id="{FF3C60C9-4FD8-5D8F-5CA6-48C877340EF9}"/>
              </a:ext>
            </a:extLst>
          </p:cNvPr>
          <p:cNvPicPr>
            <a:picLocks noChangeAspect="1"/>
          </p:cNvPicPr>
          <p:nvPr/>
        </p:nvPicPr>
        <p:blipFill>
          <a:blip r:embed="rId7"/>
          <a:stretch>
            <a:fillRect/>
          </a:stretch>
        </p:blipFill>
        <p:spPr>
          <a:xfrm>
            <a:off x="8869455" y="2144730"/>
            <a:ext cx="1781424" cy="2200582"/>
          </a:xfrm>
          <a:prstGeom prst="rect">
            <a:avLst/>
          </a:prstGeom>
        </p:spPr>
      </p:pic>
      <p:sp>
        <p:nvSpPr>
          <p:cNvPr id="3" name="Rectangle 1">
            <a:extLst>
              <a:ext uri="{FF2B5EF4-FFF2-40B4-BE49-F238E27FC236}">
                <a16:creationId xmlns:a16="http://schemas.microsoft.com/office/drawing/2014/main" id="{B1E9AEF4-5AF8-C001-BCC1-E9F20A7029A7}"/>
              </a:ext>
            </a:extLst>
          </p:cNvPr>
          <p:cNvSpPr>
            <a:spLocks noChangeArrowheads="1"/>
          </p:cNvSpPr>
          <p:nvPr/>
        </p:nvSpPr>
        <p:spPr bwMode="auto">
          <a:xfrm>
            <a:off x="958536" y="5013107"/>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campaign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in</a:t>
            </a:r>
            <a:r>
              <a:rPr lang="he-IL" altLang="he-IL" dirty="0">
                <a:solidFill>
                  <a:schemeClr val="tx2"/>
                </a:solidFill>
                <a:latin typeface="Bahnschrift SemiBold SemiConden" panose="020B0502040204020203" pitchFamily="34" charset="0"/>
              </a:rPr>
              <a:t> 2016 </a:t>
            </a:r>
            <a:r>
              <a:rPr lang="he-IL" altLang="he-IL" dirty="0" err="1">
                <a:solidFill>
                  <a:schemeClr val="tx2"/>
                </a:solidFill>
                <a:latin typeface="Bahnschrift SemiBold SemiConden" panose="020B0502040204020203" pitchFamily="34" charset="0"/>
              </a:rPr>
              <a:t>and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the</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confrontation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with</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Barak</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Obama</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F82D146A-1BD8-5915-7A21-18AF1D2BCA44}"/>
              </a:ext>
            </a:extLst>
          </p:cNvPr>
          <p:cNvCxnSpPr>
            <a:cxnSpLocks/>
          </p:cNvCxnSpPr>
          <p:nvPr/>
        </p:nvCxnSpPr>
        <p:spPr>
          <a:xfrm>
            <a:off x="1815905"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
            <a:extLst>
              <a:ext uri="{FF2B5EF4-FFF2-40B4-BE49-F238E27FC236}">
                <a16:creationId xmlns:a16="http://schemas.microsoft.com/office/drawing/2014/main" id="{817A8794-75C3-ED49-51E0-4D480BBAC343}"/>
              </a:ext>
            </a:extLst>
          </p:cNvPr>
          <p:cNvSpPr>
            <a:spLocks noChangeArrowheads="1"/>
          </p:cNvSpPr>
          <p:nvPr/>
        </p:nvSpPr>
        <p:spPr bwMode="auto">
          <a:xfrm>
            <a:off x="2931927" y="5022295"/>
            <a:ext cx="1714739" cy="1107996"/>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Donald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election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promises</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lang="he-IL" altLang="he-IL" dirty="0">
                <a:solidFill>
                  <a:schemeClr val="tx2"/>
                </a:solidFill>
                <a:latin typeface="Bahnschrift SemiBold SemiConden" panose="020B0502040204020203" pitchFamily="34" charset="0"/>
              </a:rPr>
            </a:br>
            <a:endParaRPr lang="he-IL" altLang="he-IL" dirty="0">
              <a:solidFill>
                <a:schemeClr val="tx2"/>
              </a:solidFill>
              <a:latin typeface="Bahnschrift SemiBold SemiConden" panose="020B0502040204020203" pitchFamily="34" charset="0"/>
            </a:endParaRPr>
          </a:p>
        </p:txBody>
      </p:sp>
      <p:cxnSp>
        <p:nvCxnSpPr>
          <p:cNvPr id="17" name="מחבר חץ ישר 16">
            <a:extLst>
              <a:ext uri="{FF2B5EF4-FFF2-40B4-BE49-F238E27FC236}">
                <a16:creationId xmlns:a16="http://schemas.microsoft.com/office/drawing/2014/main" id="{E5CA3D3B-D454-12A8-86B0-9644A43EC77B}"/>
              </a:ext>
            </a:extLst>
          </p:cNvPr>
          <p:cNvCxnSpPr>
            <a:cxnSpLocks/>
          </p:cNvCxnSpPr>
          <p:nvPr/>
        </p:nvCxnSpPr>
        <p:spPr>
          <a:xfrm>
            <a:off x="3789297"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24" name="Rectangle 1">
            <a:extLst>
              <a:ext uri="{FF2B5EF4-FFF2-40B4-BE49-F238E27FC236}">
                <a16:creationId xmlns:a16="http://schemas.microsoft.com/office/drawing/2014/main" id="{E5F61B1F-D1A8-6E00-F803-4D6E6876911B}"/>
              </a:ext>
            </a:extLst>
          </p:cNvPr>
          <p:cNvSpPr>
            <a:spLocks noChangeArrowheads="1"/>
          </p:cNvSpPr>
          <p:nvPr/>
        </p:nvSpPr>
        <p:spPr bwMode="auto">
          <a:xfrm>
            <a:off x="4987042" y="5013107"/>
            <a:ext cx="1714739" cy="1107996"/>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endParaRPr lang="he-IL" altLang="he-IL" dirty="0">
              <a:solidFill>
                <a:schemeClr val="tx2"/>
              </a:solidFill>
              <a:latin typeface="Bahnschrift SemiBold SemiConden" panose="020B0502040204020203" pitchFamily="34" charset="0"/>
            </a:endParaRPr>
          </a:p>
        </p:txBody>
      </p:sp>
      <p:cxnSp>
        <p:nvCxnSpPr>
          <p:cNvPr id="25" name="מחבר חץ ישר 24">
            <a:extLst>
              <a:ext uri="{FF2B5EF4-FFF2-40B4-BE49-F238E27FC236}">
                <a16:creationId xmlns:a16="http://schemas.microsoft.com/office/drawing/2014/main" id="{2807D09B-4820-4846-9E03-823A5D2CD01B}"/>
              </a:ext>
            </a:extLst>
          </p:cNvPr>
          <p:cNvCxnSpPr>
            <a:cxnSpLocks/>
          </p:cNvCxnSpPr>
          <p:nvPr/>
        </p:nvCxnSpPr>
        <p:spPr>
          <a:xfrm>
            <a:off x="5844412" y="4449796"/>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623906D7-D3BC-5256-6806-C100F0680CFD}"/>
              </a:ext>
            </a:extLst>
          </p:cNvPr>
          <p:cNvSpPr>
            <a:spLocks noChangeArrowheads="1"/>
          </p:cNvSpPr>
          <p:nvPr/>
        </p:nvSpPr>
        <p:spPr bwMode="auto">
          <a:xfrm>
            <a:off x="7042157" y="5026952"/>
            <a:ext cx="1714739" cy="55399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The media and “Fake News”</a:t>
            </a:r>
            <a:endParaRPr lang="he-IL" altLang="he-IL" dirty="0">
              <a:solidFill>
                <a:schemeClr val="tx2"/>
              </a:solidFill>
              <a:latin typeface="Bahnschrift SemiBold SemiConden" panose="020B0502040204020203" pitchFamily="34" charset="0"/>
            </a:endParaRPr>
          </a:p>
        </p:txBody>
      </p:sp>
      <p:cxnSp>
        <p:nvCxnSpPr>
          <p:cNvPr id="27" name="מחבר חץ ישר 26">
            <a:extLst>
              <a:ext uri="{FF2B5EF4-FFF2-40B4-BE49-F238E27FC236}">
                <a16:creationId xmlns:a16="http://schemas.microsoft.com/office/drawing/2014/main" id="{0A436C60-0AC0-6BA4-68FE-B859008CAA0C}"/>
              </a:ext>
            </a:extLst>
          </p:cNvPr>
          <p:cNvCxnSpPr>
            <a:cxnSpLocks/>
          </p:cNvCxnSpPr>
          <p:nvPr/>
        </p:nvCxnSpPr>
        <p:spPr>
          <a:xfrm>
            <a:off x="7899527"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1">
            <a:extLst>
              <a:ext uri="{FF2B5EF4-FFF2-40B4-BE49-F238E27FC236}">
                <a16:creationId xmlns:a16="http://schemas.microsoft.com/office/drawing/2014/main" id="{20554AC6-A472-6F1C-3034-BDDAF253B388}"/>
              </a:ext>
            </a:extLst>
          </p:cNvPr>
          <p:cNvSpPr>
            <a:spLocks noChangeArrowheads="1"/>
          </p:cNvSpPr>
          <p:nvPr/>
        </p:nvSpPr>
        <p:spPr bwMode="auto">
          <a:xfrm>
            <a:off x="8869455" y="5042287"/>
            <a:ext cx="1714739" cy="1384995"/>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Promises regarding economic development, job creation and more</a:t>
            </a:r>
            <a:endParaRPr lang="he-IL" altLang="he-IL" dirty="0">
              <a:solidFill>
                <a:schemeClr val="tx2"/>
              </a:solidFill>
              <a:latin typeface="Bahnschrift SemiBold SemiConden" panose="020B0502040204020203" pitchFamily="34" charset="0"/>
            </a:endParaRPr>
          </a:p>
        </p:txBody>
      </p:sp>
      <p:cxnSp>
        <p:nvCxnSpPr>
          <p:cNvPr id="29" name="מחבר חץ ישר 28">
            <a:extLst>
              <a:ext uri="{FF2B5EF4-FFF2-40B4-BE49-F238E27FC236}">
                <a16:creationId xmlns:a16="http://schemas.microsoft.com/office/drawing/2014/main" id="{5E32978E-7E1B-E3F9-8167-D0C7F4C899F4}"/>
              </a:ext>
            </a:extLst>
          </p:cNvPr>
          <p:cNvCxnSpPr>
            <a:cxnSpLocks/>
          </p:cNvCxnSpPr>
          <p:nvPr/>
        </p:nvCxnSpPr>
        <p:spPr>
          <a:xfrm>
            <a:off x="9766666" y="4449796"/>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847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226524"/>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According to the data analysis, after summing the ‘Likes’ and ‘Retweets’ that each cluster received with the TFIDF model, the topic that Donald J. Trump had the most impact on with the public is: Cluster 0</a:t>
            </a:r>
          </a:p>
          <a:p>
            <a:pPr>
              <a:lnSpc>
                <a:spcPct val="150000"/>
              </a:lnSpc>
            </a:pPr>
            <a:r>
              <a:rPr lang="he-IL" altLang="he-IL" sz="2000" dirty="0" err="1">
                <a:solidFill>
                  <a:schemeClr val="accent5">
                    <a:lumMod val="75000"/>
                  </a:schemeClr>
                </a:solidFill>
                <a:latin typeface="Bahnschrift SemiBold SemiConden" panose="020B0502040204020203" pitchFamily="34" charset="0"/>
              </a:rPr>
              <a:t>Trump's</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campaign</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in</a:t>
            </a:r>
            <a:r>
              <a:rPr lang="he-IL" altLang="he-IL" sz="2000" dirty="0">
                <a:solidFill>
                  <a:schemeClr val="accent5">
                    <a:lumMod val="75000"/>
                  </a:schemeClr>
                </a:solidFill>
                <a:latin typeface="Bahnschrift SemiBold SemiConden" panose="020B0502040204020203" pitchFamily="34" charset="0"/>
              </a:rPr>
              <a:t> 2016   </a:t>
            </a:r>
            <a:r>
              <a:rPr lang="he-IL" altLang="he-IL" sz="2000" dirty="0" err="1">
                <a:solidFill>
                  <a:schemeClr val="accent5">
                    <a:lumMod val="75000"/>
                  </a:schemeClr>
                </a:solidFill>
                <a:latin typeface="Bahnschrift SemiBold SemiConden" panose="020B0502040204020203" pitchFamily="34" charset="0"/>
              </a:rPr>
              <a:t>and</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the</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confrontation</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with</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Barak</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Obama</a:t>
            </a:r>
            <a:r>
              <a:rPr lang="en-US" altLang="he-IL" sz="2000" dirty="0">
                <a:solidFill>
                  <a:schemeClr val="accent5">
                    <a:lumMod val="75000"/>
                  </a:schemeClr>
                </a:solidFill>
                <a:latin typeface="Bahnschrift SemiBold SemiConden" panose="020B0502040204020203" pitchFamily="34" charset="0"/>
              </a:rPr>
              <a:t> for the presidency</a:t>
            </a:r>
            <a:endParaRPr lang="he-IL" altLang="he-IL" sz="2000" dirty="0">
              <a:solidFill>
                <a:schemeClr val="accent5">
                  <a:lumMod val="75000"/>
                </a:schemeClr>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20EF187-9494-5815-C0D7-7C0B0E5E0944}"/>
              </a:ext>
            </a:extLst>
          </p:cNvPr>
          <p:cNvPicPr>
            <a:picLocks noChangeAspect="1"/>
          </p:cNvPicPr>
          <p:nvPr/>
        </p:nvPicPr>
        <p:blipFill>
          <a:blip r:embed="rId3"/>
          <a:stretch>
            <a:fillRect/>
          </a:stretch>
        </p:blipFill>
        <p:spPr>
          <a:xfrm>
            <a:off x="176224" y="4492927"/>
            <a:ext cx="1714739" cy="2200582"/>
          </a:xfrm>
          <a:prstGeom prst="rect">
            <a:avLst/>
          </a:prstGeom>
        </p:spPr>
      </p:pic>
      <p:sp>
        <p:nvSpPr>
          <p:cNvPr id="3" name="Rectangle 1">
            <a:extLst>
              <a:ext uri="{FF2B5EF4-FFF2-40B4-BE49-F238E27FC236}">
                <a16:creationId xmlns:a16="http://schemas.microsoft.com/office/drawing/2014/main" id="{B1E9AEF4-5AF8-C001-BCC1-E9F20A7029A7}"/>
              </a:ext>
            </a:extLst>
          </p:cNvPr>
          <p:cNvSpPr>
            <a:spLocks noChangeArrowheads="1"/>
          </p:cNvSpPr>
          <p:nvPr/>
        </p:nvSpPr>
        <p:spPr bwMode="auto">
          <a:xfrm>
            <a:off x="3089950" y="4820650"/>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campaign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in</a:t>
            </a:r>
            <a:r>
              <a:rPr lang="he-IL" altLang="he-IL" dirty="0">
                <a:solidFill>
                  <a:schemeClr val="tx2"/>
                </a:solidFill>
                <a:latin typeface="Bahnschrift SemiBold SemiConden" panose="020B0502040204020203" pitchFamily="34" charset="0"/>
              </a:rPr>
              <a:t> 2016 </a:t>
            </a:r>
            <a:r>
              <a:rPr lang="he-IL" altLang="he-IL" dirty="0" err="1">
                <a:solidFill>
                  <a:schemeClr val="tx2"/>
                </a:solidFill>
                <a:latin typeface="Bahnschrift SemiBold SemiConden" panose="020B0502040204020203" pitchFamily="34" charset="0"/>
              </a:rPr>
              <a:t>and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the</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confrontation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with</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Barak</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Obama</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F82D146A-1BD8-5915-7A21-18AF1D2BCA44}"/>
              </a:ext>
            </a:extLst>
          </p:cNvPr>
          <p:cNvCxnSpPr>
            <a:cxnSpLocks/>
          </p:cNvCxnSpPr>
          <p:nvPr/>
        </p:nvCxnSpPr>
        <p:spPr>
          <a:xfrm flipH="1">
            <a:off x="2069195" y="5629232"/>
            <a:ext cx="760915" cy="0"/>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20" name="תמונה 19">
            <a:extLst>
              <a:ext uri="{FF2B5EF4-FFF2-40B4-BE49-F238E27FC236}">
                <a16:creationId xmlns:a16="http://schemas.microsoft.com/office/drawing/2014/main" id="{8C8ED240-FA2B-11F5-8095-3370A93DDDB4}"/>
              </a:ext>
            </a:extLst>
          </p:cNvPr>
          <p:cNvPicPr>
            <a:picLocks noChangeAspect="1"/>
          </p:cNvPicPr>
          <p:nvPr/>
        </p:nvPicPr>
        <p:blipFill rotWithShape="1">
          <a:blip r:embed="rId4"/>
          <a:srcRect l="9387" t="52506" r="33692"/>
          <a:stretch/>
        </p:blipFill>
        <p:spPr>
          <a:xfrm>
            <a:off x="6226139" y="3168316"/>
            <a:ext cx="5638134" cy="3525193"/>
          </a:xfrm>
          <a:prstGeom prst="rect">
            <a:avLst/>
          </a:prstGeom>
        </p:spPr>
      </p:pic>
    </p:spTree>
    <p:extLst>
      <p:ext uri="{BB962C8B-B14F-4D97-AF65-F5344CB8AC3E}">
        <p14:creationId xmlns:p14="http://schemas.microsoft.com/office/powerpoint/2010/main" val="35041647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6612066"/>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After completing our research question, we wanted to investigate another unsupervised learning algorithm and see if the word clusters it provides, come in fit with the TFIDF model we made – again with both the stemmed &amp; lemmatized data frames, and as before, we created clusters of 5</a:t>
            </a:r>
          </a:p>
          <a:p>
            <a:pPr>
              <a:lnSpc>
                <a:spcPct val="150000"/>
              </a:lnSpc>
            </a:pPr>
            <a:r>
              <a:rPr lang="en-US" altLang="he-IL" sz="2000" dirty="0">
                <a:solidFill>
                  <a:schemeClr val="tx2"/>
                </a:solidFill>
                <a:latin typeface="Bahnschrift SemiBold SemiConden" panose="020B0502040204020203" pitchFamily="34" charset="0"/>
              </a:rPr>
              <a:t>We chose LDA -</a:t>
            </a:r>
            <a:r>
              <a:rPr lang="en-US" sz="2000" b="0" i="0" dirty="0">
                <a:solidFill>
                  <a:srgbClr val="202124"/>
                </a:solidFill>
                <a:effectLst/>
                <a:cs typeface="arial" panose="020B0604020202020204" pitchFamily="34" charset="0"/>
              </a:rPr>
              <a:t> </a:t>
            </a:r>
            <a:r>
              <a:rPr lang="en-US" sz="2000" dirty="0">
                <a:solidFill>
                  <a:schemeClr val="tx2"/>
                </a:solidFill>
                <a:latin typeface="Bahnschrift SemiBold SemiConden" panose="020B0502040204020203" pitchFamily="34" charset="0"/>
              </a:rPr>
              <a:t>a form of unsupervised learning that views documents as bags of words (</a:t>
            </a:r>
            <a:r>
              <a:rPr lang="en-US" sz="2000" dirty="0" err="1">
                <a:solidFill>
                  <a:schemeClr val="tx2"/>
                </a:solidFill>
                <a:latin typeface="Bahnschrift SemiBold SemiConden" panose="020B0502040204020203" pitchFamily="34" charset="0"/>
              </a:rPr>
              <a:t>ie</a:t>
            </a:r>
            <a:r>
              <a:rPr lang="en-US" sz="2000" dirty="0">
                <a:solidFill>
                  <a:schemeClr val="tx2"/>
                </a:solidFill>
                <a:latin typeface="Bahnschrift SemiBold SemiConden" panose="020B0502040204020203" pitchFamily="34" charset="0"/>
              </a:rPr>
              <a:t> order does not matter). LDA works by first making a key assumption: the way a document was generated was by picking a set of topics and then for each topic picking a set of words.</a:t>
            </a:r>
          </a:p>
          <a:p>
            <a:pPr>
              <a:lnSpc>
                <a:spcPct val="150000"/>
              </a:lnSpc>
            </a:pPr>
            <a:r>
              <a:rPr lang="en-US" sz="2000" dirty="0">
                <a:solidFill>
                  <a:schemeClr val="tx2"/>
                </a:solidFill>
                <a:latin typeface="Bahnschrift SemiBold SemiConden" panose="020B0502040204020203" pitchFamily="34" charset="0"/>
              </a:rPr>
              <a:t>This time, each data frame provided a slightly different set of clusters</a:t>
            </a:r>
          </a:p>
          <a:p>
            <a:pPr>
              <a:lnSpc>
                <a:spcPct val="150000"/>
              </a:lnSpc>
            </a:pPr>
            <a:r>
              <a:rPr lang="en-US" sz="2000" dirty="0">
                <a:solidFill>
                  <a:schemeClr val="tx2"/>
                </a:solidFill>
                <a:latin typeface="Bahnschrift SemiBold SemiConden" panose="020B0502040204020203" pitchFamily="34" charset="0"/>
              </a:rPr>
              <a:t>We didn’t sum up the ‘Likes’ and ‘Retweets’, only created the clusters and concluded the different titles of them</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9635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469187" y="2088888"/>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CAD9F624-B5A6-367A-E24A-6183A7CB335B}"/>
              </a:ext>
            </a:extLst>
          </p:cNvPr>
          <p:cNvPicPr>
            <a:picLocks noChangeAspect="1"/>
          </p:cNvPicPr>
          <p:nvPr/>
        </p:nvPicPr>
        <p:blipFill>
          <a:blip r:embed="rId3"/>
          <a:stretch>
            <a:fillRect/>
          </a:stretch>
        </p:blipFill>
        <p:spPr>
          <a:xfrm>
            <a:off x="348454" y="2571630"/>
            <a:ext cx="11593543" cy="857370"/>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B19534CA-804C-F5B6-973D-F876AE0F92C7}"/>
              </a:ext>
            </a:extLst>
          </p:cNvPr>
          <p:cNvPicPr>
            <a:picLocks noChangeAspect="1"/>
          </p:cNvPicPr>
          <p:nvPr/>
        </p:nvPicPr>
        <p:blipFill rotWithShape="1">
          <a:blip r:embed="rId4"/>
          <a:srcRect r="3105"/>
          <a:stretch/>
        </p:blipFill>
        <p:spPr>
          <a:xfrm>
            <a:off x="348454" y="4205047"/>
            <a:ext cx="11593543" cy="724001"/>
          </a:xfrm>
          <a:prstGeom prst="rect">
            <a:avLst/>
          </a:prstGeom>
          <a:ln>
            <a:noFill/>
          </a:ln>
          <a:effectLst>
            <a:outerShdw blurRad="292100" dist="139700" dir="2700000" algn="tl" rotWithShape="0">
              <a:srgbClr val="333333">
                <a:alpha val="65000"/>
              </a:srgbClr>
            </a:outerShdw>
          </a:effectLst>
        </p:spPr>
      </p:pic>
      <p:sp>
        <p:nvSpPr>
          <p:cNvPr id="11" name="תיבת טקסט 10">
            <a:extLst>
              <a:ext uri="{FF2B5EF4-FFF2-40B4-BE49-F238E27FC236}">
                <a16:creationId xmlns:a16="http://schemas.microsoft.com/office/drawing/2014/main" id="{824CCDA3-15C8-A8B7-963A-8EE3BBD178F5}"/>
              </a:ext>
            </a:extLst>
          </p:cNvPr>
          <p:cNvSpPr txBox="1"/>
          <p:nvPr/>
        </p:nvSpPr>
        <p:spPr>
          <a:xfrm>
            <a:off x="4596828" y="1881636"/>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the LDA corpus and training the model:</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2" name="תיבת טקסט 11">
            <a:extLst>
              <a:ext uri="{FF2B5EF4-FFF2-40B4-BE49-F238E27FC236}">
                <a16:creationId xmlns:a16="http://schemas.microsoft.com/office/drawing/2014/main" id="{133BA732-D0D3-E207-E4A1-5992963F2BA6}"/>
              </a:ext>
            </a:extLst>
          </p:cNvPr>
          <p:cNvSpPr txBox="1"/>
          <p:nvPr/>
        </p:nvSpPr>
        <p:spPr>
          <a:xfrm>
            <a:off x="4596828" y="3569339"/>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Using </a:t>
            </a:r>
            <a:r>
              <a:rPr lang="en-US" sz="2000" dirty="0" err="1">
                <a:solidFill>
                  <a:schemeClr val="tx2"/>
                </a:solidFill>
                <a:latin typeface="Bahnschrift SemiBold SemiConden" panose="020B0502040204020203" pitchFamily="34" charset="0"/>
              </a:rPr>
              <a:t>lda_vis</a:t>
            </a:r>
            <a:r>
              <a:rPr lang="en-US" sz="2000" dirty="0">
                <a:solidFill>
                  <a:schemeClr val="tx2"/>
                </a:solidFill>
                <a:latin typeface="Bahnschrift SemiBold SemiConden" panose="020B0502040204020203" pitchFamily="34" charset="0"/>
              </a:rPr>
              <a:t> to display the word clusters:</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633356"/>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34351460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8" name="תמונה 7">
            <a:extLst>
              <a:ext uri="{FF2B5EF4-FFF2-40B4-BE49-F238E27FC236}">
                <a16:creationId xmlns:a16="http://schemas.microsoft.com/office/drawing/2014/main" id="{4B9BEB91-C0C8-4A5E-38E0-301DD4CD3893}"/>
              </a:ext>
            </a:extLst>
          </p:cNvPr>
          <p:cNvPicPr>
            <a:picLocks noChangeAspect="1"/>
          </p:cNvPicPr>
          <p:nvPr/>
        </p:nvPicPr>
        <p:blipFill>
          <a:blip r:embed="rId3"/>
          <a:stretch>
            <a:fillRect/>
          </a:stretch>
        </p:blipFill>
        <p:spPr>
          <a:xfrm>
            <a:off x="3287524" y="1315620"/>
            <a:ext cx="8794884" cy="5408816"/>
          </a:xfrm>
          <a:prstGeom prst="rect">
            <a:avLst/>
          </a:prstGeom>
          <a:ln>
            <a:noFill/>
          </a:ln>
          <a:effectLst>
            <a:outerShdw blurRad="292100" dist="139700" dir="2700000" algn="tl" rotWithShape="0">
              <a:srgbClr val="333333">
                <a:alpha val="65000"/>
              </a:srgbClr>
            </a:outerShdw>
          </a:effectLst>
        </p:spPr>
      </p:pic>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426344" y="1026185"/>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second election campaign – focus on foreign policy </a:t>
            </a:r>
            <a:r>
              <a:rPr lang="he-IL" altLang="he-IL" dirty="0">
                <a:solidFill>
                  <a:schemeClr val="accent5">
                    <a:lumMod val="75000"/>
                  </a:schemeClr>
                </a:solidFill>
                <a:latin typeface="Bahnschrift SemiBold SemiConden" panose="020B0502040204020203" pitchFamily="34" charset="0"/>
              </a:rPr>
              <a:t> </a:t>
            </a:r>
            <a:r>
              <a:rPr lang="he-IL" altLang="he-IL" dirty="0">
                <a:solidFill>
                  <a:schemeClr val="tx2"/>
                </a:solidFill>
                <a:latin typeface="Bahnschrift SemiBold SemiConden" panose="020B0502040204020203" pitchFamily="34" charset="0"/>
              </a:rPr>
              <a:t>–</a:t>
            </a:r>
            <a:r>
              <a:rPr lang="en-US" altLang="he-IL" dirty="0">
                <a:solidFill>
                  <a:schemeClr val="tx2"/>
                </a:solidFill>
                <a:latin typeface="Bahnschrift SemiBold SemiConden" panose="020B0502040204020203"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words like: border, fake news, vote,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election, state</a:t>
            </a: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23883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466034" y="1332195"/>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live, coronavirus, life, law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400A7853-53AC-6741-EECF-13F25A8E7375}"/>
              </a:ext>
            </a:extLst>
          </p:cNvPr>
          <p:cNvPicPr>
            <a:picLocks noChangeAspect="1"/>
          </p:cNvPicPr>
          <p:nvPr/>
        </p:nvPicPr>
        <p:blipFill>
          <a:blip r:embed="rId3"/>
          <a:stretch>
            <a:fillRect/>
          </a:stretch>
        </p:blipFill>
        <p:spPr>
          <a:xfrm>
            <a:off x="3173032" y="1332195"/>
            <a:ext cx="8869686" cy="5345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75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Research</a:t>
            </a:r>
            <a:endParaRPr lang="he-IL" sz="5400" b="1" u="sng" dirty="0">
              <a:solidFill>
                <a:schemeClr val="tx2"/>
              </a:solidFill>
              <a:latin typeface="Bahnschrift SemiBold SemiConden" panose="020B0502040204020203" pitchFamily="34" charset="0"/>
            </a:endParaRPr>
          </a:p>
        </p:txBody>
      </p:sp>
      <p:sp>
        <p:nvSpPr>
          <p:cNvPr id="6" name="תיבת טקסט 5">
            <a:extLst>
              <a:ext uri="{FF2B5EF4-FFF2-40B4-BE49-F238E27FC236}">
                <a16:creationId xmlns:a16="http://schemas.microsoft.com/office/drawing/2014/main" id="{E7C41E29-0BA2-E82D-1D0C-8123AB64AD96}"/>
              </a:ext>
            </a:extLst>
          </p:cNvPr>
          <p:cNvSpPr txBox="1"/>
          <p:nvPr/>
        </p:nvSpPr>
        <p:spPr>
          <a:xfrm>
            <a:off x="4579704" y="3226959"/>
            <a:ext cx="6097712" cy="2792624"/>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Media has the power to influence individual beliefs, attitudes, and behaviors. Thus, social norms that influence and encourage gender violence have been targeted by policy interventions using mass media communication</a:t>
            </a:r>
            <a:endParaRPr lang="he-IL" sz="2400"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923330"/>
            <a:ext cx="6097712" cy="1684628"/>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Twitter is a </a:t>
            </a:r>
            <a:r>
              <a:rPr lang="en-US" sz="2400" dirty="0">
                <a:solidFill>
                  <a:schemeClr val="tx2"/>
                </a:solidFill>
                <a:latin typeface="Bahnschrift SemiBold SemiConden" panose="020B0502040204020203" pitchFamily="34" charset="0"/>
                <a:hlinkClick r:id="rId3" tooltip="Microblogging">
                  <a:extLst>
                    <a:ext uri="{A12FA001-AC4F-418D-AE19-62706E023703}">
                      <ahyp:hlinkClr xmlns:ahyp="http://schemas.microsoft.com/office/drawing/2018/hyperlinkcolor" val="tx"/>
                    </a:ext>
                  </a:extLst>
                </a:hlinkClick>
              </a:rPr>
              <a:t>microblogging</a:t>
            </a:r>
            <a:r>
              <a:rPr lang="en-US" sz="2400" dirty="0">
                <a:solidFill>
                  <a:schemeClr val="tx2"/>
                </a:solidFill>
                <a:latin typeface="Bahnschrift SemiBold SemiConden" panose="020B0502040204020203" pitchFamily="34" charset="0"/>
              </a:rPr>
              <a:t> and </a:t>
            </a:r>
            <a:r>
              <a:rPr lang="en-US" sz="2400" dirty="0">
                <a:solidFill>
                  <a:schemeClr val="tx2"/>
                </a:solidFill>
                <a:latin typeface="Bahnschrift SemiBold SemiConden" panose="020B0502040204020203" pitchFamily="34" charset="0"/>
                <a:hlinkClick r:id="rId4" tooltip="Social networking service">
                  <a:extLst>
                    <a:ext uri="{A12FA001-AC4F-418D-AE19-62706E023703}">
                      <ahyp:hlinkClr xmlns:ahyp="http://schemas.microsoft.com/office/drawing/2018/hyperlinkcolor" val="tx"/>
                    </a:ext>
                  </a:extLst>
                </a:hlinkClick>
              </a:rPr>
              <a:t>social networking service</a:t>
            </a:r>
            <a:r>
              <a:rPr lang="en-US" sz="2400" dirty="0">
                <a:solidFill>
                  <a:schemeClr val="tx2"/>
                </a:solidFill>
                <a:latin typeface="Bahnschrift SemiBold SemiConden" panose="020B0502040204020203" pitchFamily="34" charset="0"/>
              </a:rPr>
              <a:t> on which users post and interact with messages known as "tweets"</a:t>
            </a:r>
            <a:endParaRPr lang="he-IL" sz="2400" dirty="0">
              <a:solidFill>
                <a:schemeClr val="tx2"/>
              </a:solidFill>
              <a:latin typeface="Bahnschrift SemiBold SemiConden" panose="020B0502040204020203" pitchFamily="34" charset="0"/>
            </a:endParaRPr>
          </a:p>
        </p:txBody>
      </p:sp>
      <p:cxnSp>
        <p:nvCxnSpPr>
          <p:cNvPr id="8" name="מחבר ישר 7">
            <a:extLst>
              <a:ext uri="{FF2B5EF4-FFF2-40B4-BE49-F238E27FC236}">
                <a16:creationId xmlns:a16="http://schemas.microsoft.com/office/drawing/2014/main" id="{83CF055E-115B-78DE-432B-126A1C1DB349}"/>
              </a:ext>
            </a:extLst>
          </p:cNvPr>
          <p:cNvCxnSpPr/>
          <p:nvPr/>
        </p:nvCxnSpPr>
        <p:spPr>
          <a:xfrm>
            <a:off x="3924726" y="3011034"/>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2731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456162"/>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in 2016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2016, trump2016, vote, president, trump, make, great, run, show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5C31087B-3966-C73F-5D9A-EE39D1622355}"/>
              </a:ext>
            </a:extLst>
          </p:cNvPr>
          <p:cNvPicPr>
            <a:picLocks noChangeAspect="1"/>
          </p:cNvPicPr>
          <p:nvPr/>
        </p:nvPicPr>
        <p:blipFill>
          <a:blip r:embed="rId3"/>
          <a:stretch>
            <a:fillRect/>
          </a:stretch>
        </p:blipFill>
        <p:spPr>
          <a:xfrm>
            <a:off x="3382555" y="1456162"/>
            <a:ext cx="8699853" cy="5292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104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456162"/>
            <a:ext cx="1714739" cy="3323987"/>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focused on Barak Obama and Hilary Clinton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Obama,</a:t>
            </a:r>
            <a:r>
              <a:rPr lang="he-IL" altLang="he-IL" dirty="0">
                <a:solidFill>
                  <a:schemeClr val="tx2"/>
                </a:solidFill>
                <a:latin typeface="Bahnschrift SemiBold SemiConden" panose="020B0502040204020203" pitchFamily="34" charset="0"/>
              </a:rPr>
              <a:t> </a:t>
            </a:r>
            <a:r>
              <a:rPr lang="en-US" altLang="he-IL" dirty="0">
                <a:solidFill>
                  <a:schemeClr val="tx2"/>
                </a:solidFill>
                <a:latin typeface="Bahnschrift SemiBold SemiConden" panose="020B0502040204020203" pitchFamily="34" charset="0"/>
              </a:rPr>
              <a:t>Hilary, Clinton, Obamacare, poll, president, bad, republican</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CECE5268-E213-C7C7-BE33-C132D94D6690}"/>
              </a:ext>
            </a:extLst>
          </p:cNvPr>
          <p:cNvPicPr>
            <a:picLocks noChangeAspect="1"/>
          </p:cNvPicPr>
          <p:nvPr/>
        </p:nvPicPr>
        <p:blipFill>
          <a:blip r:embed="rId3"/>
          <a:stretch>
            <a:fillRect/>
          </a:stretch>
        </p:blipFill>
        <p:spPr>
          <a:xfrm>
            <a:off x="2783514" y="1456162"/>
            <a:ext cx="9298894" cy="5293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9861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371674"/>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algn="ctr"/>
            <a:r>
              <a:rPr lang="en-US" altLang="he-IL" dirty="0">
                <a:solidFill>
                  <a:schemeClr val="accent5">
                    <a:lumMod val="75000"/>
                  </a:schemeClr>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amazing, people, happy, forward, join, great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0BB494C0-0405-4C4E-8065-A90832098228}"/>
              </a:ext>
            </a:extLst>
          </p:cNvPr>
          <p:cNvPicPr>
            <a:picLocks noChangeAspect="1"/>
          </p:cNvPicPr>
          <p:nvPr/>
        </p:nvPicPr>
        <p:blipFill>
          <a:blip r:embed="rId3"/>
          <a:stretch>
            <a:fillRect/>
          </a:stretch>
        </p:blipFill>
        <p:spPr>
          <a:xfrm>
            <a:off x="3357037" y="1371674"/>
            <a:ext cx="8725371" cy="5383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07656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469187" y="2088888"/>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תיבת טקסט 10">
            <a:extLst>
              <a:ext uri="{FF2B5EF4-FFF2-40B4-BE49-F238E27FC236}">
                <a16:creationId xmlns:a16="http://schemas.microsoft.com/office/drawing/2014/main" id="{824CCDA3-15C8-A8B7-963A-8EE3BBD178F5}"/>
              </a:ext>
            </a:extLst>
          </p:cNvPr>
          <p:cNvSpPr txBox="1"/>
          <p:nvPr/>
        </p:nvSpPr>
        <p:spPr>
          <a:xfrm>
            <a:off x="4596828" y="1881636"/>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the LDA corpus and training the model:</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2" name="תיבת טקסט 11">
            <a:extLst>
              <a:ext uri="{FF2B5EF4-FFF2-40B4-BE49-F238E27FC236}">
                <a16:creationId xmlns:a16="http://schemas.microsoft.com/office/drawing/2014/main" id="{133BA732-D0D3-E207-E4A1-5992963F2BA6}"/>
              </a:ext>
            </a:extLst>
          </p:cNvPr>
          <p:cNvSpPr txBox="1"/>
          <p:nvPr/>
        </p:nvSpPr>
        <p:spPr>
          <a:xfrm>
            <a:off x="4596828" y="3569339"/>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Using </a:t>
            </a:r>
            <a:r>
              <a:rPr lang="en-US" sz="2000" dirty="0" err="1">
                <a:solidFill>
                  <a:schemeClr val="tx2"/>
                </a:solidFill>
                <a:latin typeface="Bahnschrift SemiBold SemiConden" panose="020B0502040204020203" pitchFamily="34" charset="0"/>
              </a:rPr>
              <a:t>lda_vis</a:t>
            </a:r>
            <a:r>
              <a:rPr lang="en-US" sz="2000" dirty="0">
                <a:solidFill>
                  <a:schemeClr val="tx2"/>
                </a:solidFill>
                <a:latin typeface="Bahnschrift SemiBold SemiConden" panose="020B0502040204020203" pitchFamily="34" charset="0"/>
              </a:rPr>
              <a:t> to display the word clusters:</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633356"/>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A4C47C50-5BDE-7B26-53E9-5B84FCB49F92}"/>
              </a:ext>
            </a:extLst>
          </p:cNvPr>
          <p:cNvPicPr>
            <a:picLocks noChangeAspect="1"/>
          </p:cNvPicPr>
          <p:nvPr/>
        </p:nvPicPr>
        <p:blipFill>
          <a:blip r:embed="rId3"/>
          <a:stretch>
            <a:fillRect/>
          </a:stretch>
        </p:blipFill>
        <p:spPr>
          <a:xfrm>
            <a:off x="348454" y="2705578"/>
            <a:ext cx="10002646" cy="781159"/>
          </a:xfrm>
          <a:prstGeom prst="rect">
            <a:avLst/>
          </a:prstGeom>
        </p:spPr>
      </p:pic>
      <p:pic>
        <p:nvPicPr>
          <p:cNvPr id="8" name="תמונה 7">
            <a:extLst>
              <a:ext uri="{FF2B5EF4-FFF2-40B4-BE49-F238E27FC236}">
                <a16:creationId xmlns:a16="http://schemas.microsoft.com/office/drawing/2014/main" id="{6F896362-E111-66CF-F88A-F0882A7B84AF}"/>
              </a:ext>
            </a:extLst>
          </p:cNvPr>
          <p:cNvPicPr>
            <a:picLocks noChangeAspect="1"/>
          </p:cNvPicPr>
          <p:nvPr/>
        </p:nvPicPr>
        <p:blipFill>
          <a:blip r:embed="rId4"/>
          <a:stretch>
            <a:fillRect/>
          </a:stretch>
        </p:blipFill>
        <p:spPr>
          <a:xfrm>
            <a:off x="348454" y="4277086"/>
            <a:ext cx="10021699" cy="733527"/>
          </a:xfrm>
          <a:prstGeom prst="rect">
            <a:avLst/>
          </a:prstGeom>
        </p:spPr>
      </p:pic>
    </p:spTree>
    <p:extLst>
      <p:ext uri="{BB962C8B-B14F-4D97-AF65-F5344CB8AC3E}">
        <p14:creationId xmlns:p14="http://schemas.microsoft.com/office/powerpoint/2010/main" val="20674941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BCA2B203-6298-468B-D563-1BAE1E2F2962}"/>
              </a:ext>
            </a:extLst>
          </p:cNvPr>
          <p:cNvPicPr>
            <a:picLocks noChangeAspect="1"/>
          </p:cNvPicPr>
          <p:nvPr/>
        </p:nvPicPr>
        <p:blipFill>
          <a:blip r:embed="rId3"/>
          <a:stretch>
            <a:fillRect/>
          </a:stretch>
        </p:blipFill>
        <p:spPr>
          <a:xfrm>
            <a:off x="2965524" y="1458930"/>
            <a:ext cx="9116884" cy="5266180"/>
          </a:xfrm>
          <a:prstGeom prst="rect">
            <a:avLst/>
          </a:prstGeom>
          <a:ln>
            <a:noFill/>
          </a:ln>
          <a:effectLst>
            <a:outerShdw blurRad="292100" dist="139700" dir="2700000" algn="tl" rotWithShape="0">
              <a:srgbClr val="333333">
                <a:alpha val="65000"/>
              </a:srgbClr>
            </a:outerShdw>
          </a:effectLst>
        </p:spPr>
      </p:pic>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458930"/>
            <a:ext cx="1714739" cy="304698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republican, election, state, win, impeachment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48907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395474"/>
            <a:ext cx="1714739" cy="2215991"/>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Foreign policy, domestic policy and economy</a:t>
            </a:r>
            <a:r>
              <a:rPr lang="en-US" altLang="he-IL" dirty="0">
                <a:solidFill>
                  <a:schemeClr val="tx2"/>
                </a:solidFill>
                <a:latin typeface="Bahnschrift SemiBold SemiConden" panose="020B0502040204020203" pitchFamily="34" charset="0"/>
              </a:rPr>
              <a:t> - words like: border,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state, job, tax, trade, wall, law, economy</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56F5D41C-B732-5CAB-566E-F5328C18E499}"/>
              </a:ext>
            </a:extLst>
          </p:cNvPr>
          <p:cNvPicPr>
            <a:picLocks noChangeAspect="1"/>
          </p:cNvPicPr>
          <p:nvPr/>
        </p:nvPicPr>
        <p:blipFill>
          <a:blip r:embed="rId3"/>
          <a:stretch>
            <a:fillRect/>
          </a:stretch>
        </p:blipFill>
        <p:spPr>
          <a:xfrm>
            <a:off x="2672520" y="1395474"/>
            <a:ext cx="9409888" cy="5398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13127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395474"/>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The media</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fake, news, medium, show, </a:t>
            </a:r>
            <a:r>
              <a:rPr lang="en-US" altLang="he-IL" dirty="0" err="1">
                <a:solidFill>
                  <a:schemeClr val="tx2"/>
                </a:solidFill>
                <a:latin typeface="Bahnschrift SemiBold SemiConden" panose="020B0502040204020203" pitchFamily="34" charset="0"/>
              </a:rPr>
              <a:t>foxnews</a:t>
            </a:r>
            <a:r>
              <a:rPr lang="en-US" altLang="he-IL" dirty="0">
                <a:solidFill>
                  <a:schemeClr val="tx2"/>
                </a:solidFill>
                <a:latin typeface="Bahnschrift SemiBold SemiConden" panose="020B0502040204020203" pitchFamily="34" charset="0"/>
              </a:rPr>
              <a:t>, bad</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3EE5A2B6-25A6-BF85-B2BA-7E599BF4915E}"/>
              </a:ext>
            </a:extLst>
          </p:cNvPr>
          <p:cNvPicPr>
            <a:picLocks noChangeAspect="1"/>
          </p:cNvPicPr>
          <p:nvPr/>
        </p:nvPicPr>
        <p:blipFill>
          <a:blip r:embed="rId3"/>
          <a:stretch>
            <a:fillRect/>
          </a:stretch>
        </p:blipFill>
        <p:spPr>
          <a:xfrm>
            <a:off x="2861470" y="1395474"/>
            <a:ext cx="9220938" cy="5318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3895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75368" y="1395474"/>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Demonstration of love towards the electorate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thank (twice), love, people, like, strong, endorsement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6850D62E-E9DF-8715-3E10-F7A4D4653CD2}"/>
              </a:ext>
            </a:extLst>
          </p:cNvPr>
          <p:cNvPicPr>
            <a:picLocks noChangeAspect="1"/>
          </p:cNvPicPr>
          <p:nvPr/>
        </p:nvPicPr>
        <p:blipFill>
          <a:blip r:embed="rId3"/>
          <a:stretch>
            <a:fillRect/>
          </a:stretch>
        </p:blipFill>
        <p:spPr>
          <a:xfrm>
            <a:off x="2763748" y="1395474"/>
            <a:ext cx="9318660" cy="5376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73141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572559" y="1467396"/>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a:t>
            </a:r>
            <a:r>
              <a:rPr lang="en-US" altLang="he-IL" dirty="0" err="1">
                <a:solidFill>
                  <a:schemeClr val="tx2"/>
                </a:solidFill>
                <a:latin typeface="Bahnschrift SemiBold SemiConden" panose="020B0502040204020203" pitchFamily="34" charset="0"/>
              </a:rPr>
              <a:t>makeamericagreatagain</a:t>
            </a:r>
            <a:r>
              <a:rPr lang="en-US" altLang="he-IL" dirty="0">
                <a:solidFill>
                  <a:schemeClr val="tx2"/>
                </a:solidFill>
                <a:latin typeface="Bahnschrift SemiBold SemiConden" panose="020B0502040204020203" pitchFamily="34" charset="0"/>
              </a:rPr>
              <a:t>, great, forward, </a:t>
            </a:r>
            <a:r>
              <a:rPr lang="en-US" altLang="he-IL" dirty="0" err="1">
                <a:solidFill>
                  <a:schemeClr val="tx2"/>
                </a:solidFill>
                <a:latin typeface="Bahnschrift SemiBold SemiConden" panose="020B0502040204020203" pitchFamily="34" charset="0"/>
              </a:rPr>
              <a:t>im</a:t>
            </a:r>
            <a:r>
              <a:rPr lang="en-US" altLang="he-IL" dirty="0">
                <a:solidFill>
                  <a:schemeClr val="tx2"/>
                </a:solidFill>
                <a:latin typeface="Bahnschrift SemiBold SemiConden" panose="020B0502040204020203" pitchFamily="34" charset="0"/>
              </a:rPr>
              <a:t>, going, </a:t>
            </a:r>
            <a:r>
              <a:rPr lang="en-US" altLang="he-IL" dirty="0" err="1">
                <a:solidFill>
                  <a:schemeClr val="tx2"/>
                </a:solidFill>
                <a:latin typeface="Bahnschrift SemiBold SemiConden" panose="020B0502040204020203" pitchFamily="34" charset="0"/>
              </a:rPr>
              <a:t>whitehouse</a:t>
            </a:r>
            <a:r>
              <a:rPr lang="en-US" altLang="he-IL" dirty="0">
                <a:solidFill>
                  <a:schemeClr val="tx2"/>
                </a:solidFill>
                <a:latin typeface="Bahnschrift SemiBold SemiConden" panose="020B0502040204020203" pitchFamily="34" charset="0"/>
              </a:rPr>
              <a:t>, deal, new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BC43F1B1-28E2-A0C1-1862-836ACC727F00}"/>
              </a:ext>
            </a:extLst>
          </p:cNvPr>
          <p:cNvPicPr>
            <a:picLocks noChangeAspect="1"/>
          </p:cNvPicPr>
          <p:nvPr/>
        </p:nvPicPr>
        <p:blipFill>
          <a:blip r:embed="rId3"/>
          <a:stretch>
            <a:fillRect/>
          </a:stretch>
        </p:blipFill>
        <p:spPr>
          <a:xfrm>
            <a:off x="2860939" y="1467394"/>
            <a:ext cx="9221469" cy="5305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81684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8845377" y="438858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a:t>
            </a:r>
            <a:r>
              <a:rPr lang="en-US" altLang="he-IL" dirty="0" err="1">
                <a:solidFill>
                  <a:schemeClr val="tx2"/>
                </a:solidFill>
                <a:latin typeface="Bahnschrift SemiBold SemiConden" panose="020B0502040204020203" pitchFamily="34" charset="0"/>
              </a:rPr>
              <a:t>makeamericagreatagain</a:t>
            </a:r>
            <a:r>
              <a:rPr lang="en-US" altLang="he-IL" dirty="0">
                <a:solidFill>
                  <a:schemeClr val="tx2"/>
                </a:solidFill>
                <a:latin typeface="Bahnschrift SemiBold SemiConden" panose="020B0502040204020203" pitchFamily="34" charset="0"/>
              </a:rPr>
              <a:t>, great, forward, </a:t>
            </a:r>
            <a:r>
              <a:rPr lang="en-US" altLang="he-IL" dirty="0" err="1">
                <a:solidFill>
                  <a:schemeClr val="tx2"/>
                </a:solidFill>
                <a:latin typeface="Bahnschrift SemiBold SemiConden" panose="020B0502040204020203" pitchFamily="34" charset="0"/>
              </a:rPr>
              <a:t>im</a:t>
            </a:r>
            <a:r>
              <a:rPr lang="en-US" altLang="he-IL" dirty="0">
                <a:solidFill>
                  <a:schemeClr val="tx2"/>
                </a:solidFill>
                <a:latin typeface="Bahnschrift SemiBold SemiConden" panose="020B0502040204020203" pitchFamily="34" charset="0"/>
              </a:rPr>
              <a:t>, going, </a:t>
            </a:r>
            <a:r>
              <a:rPr lang="en-US" altLang="he-IL" dirty="0" err="1">
                <a:solidFill>
                  <a:schemeClr val="tx2"/>
                </a:solidFill>
                <a:latin typeface="Bahnschrift SemiBold SemiConden" panose="020B0502040204020203" pitchFamily="34" charset="0"/>
              </a:rPr>
              <a:t>whitehouse</a:t>
            </a:r>
            <a:r>
              <a:rPr lang="en-US" altLang="he-IL" dirty="0">
                <a:solidFill>
                  <a:schemeClr val="tx2"/>
                </a:solidFill>
                <a:latin typeface="Bahnschrift SemiBold SemiConden" panose="020B0502040204020203" pitchFamily="34" charset="0"/>
              </a:rPr>
              <a:t>, deal, new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72613F9-21F4-59C2-9CF9-8439FB7F38B7}"/>
              </a:ext>
            </a:extLst>
          </p:cNvPr>
          <p:cNvSpPr>
            <a:spLocks noChangeArrowheads="1"/>
          </p:cNvSpPr>
          <p:nvPr/>
        </p:nvSpPr>
        <p:spPr bwMode="auto">
          <a:xfrm>
            <a:off x="6656376" y="435846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Demonstration of love towards the electorate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thank (twice), love, people, like, strong, endorsement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1C0375C4-FD01-7B05-482C-7EDA950A4484}"/>
              </a:ext>
            </a:extLst>
          </p:cNvPr>
          <p:cNvSpPr>
            <a:spLocks noChangeArrowheads="1"/>
          </p:cNvSpPr>
          <p:nvPr/>
        </p:nvSpPr>
        <p:spPr bwMode="auto">
          <a:xfrm>
            <a:off x="4387260" y="5179888"/>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The media</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fake, news, medium, show, </a:t>
            </a:r>
            <a:r>
              <a:rPr lang="en-US" altLang="he-IL" dirty="0" err="1">
                <a:solidFill>
                  <a:schemeClr val="tx2"/>
                </a:solidFill>
                <a:latin typeface="Bahnschrift SemiBold SemiConden" panose="020B0502040204020203" pitchFamily="34" charset="0"/>
              </a:rPr>
              <a:t>foxnews</a:t>
            </a:r>
            <a:r>
              <a:rPr lang="en-US" altLang="he-IL" dirty="0">
                <a:solidFill>
                  <a:schemeClr val="tx2"/>
                </a:solidFill>
                <a:latin typeface="Bahnschrift SemiBold SemiConden" panose="020B0502040204020203" pitchFamily="34" charset="0"/>
              </a:rPr>
              <a:t>, bad</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742E9B85-C6F9-CBAE-5FAF-D083498B1DAD}"/>
              </a:ext>
            </a:extLst>
          </p:cNvPr>
          <p:cNvSpPr>
            <a:spLocks noChangeArrowheads="1"/>
          </p:cNvSpPr>
          <p:nvPr/>
        </p:nvSpPr>
        <p:spPr bwMode="auto">
          <a:xfrm>
            <a:off x="2216655" y="4651581"/>
            <a:ext cx="1714739" cy="2215991"/>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Foreign policy, domestic policy and economy</a:t>
            </a:r>
            <a:r>
              <a:rPr lang="en-US" altLang="he-IL" dirty="0">
                <a:solidFill>
                  <a:schemeClr val="tx2"/>
                </a:solidFill>
                <a:latin typeface="Bahnschrift SemiBold SemiConden" panose="020B0502040204020203" pitchFamily="34" charset="0"/>
              </a:rPr>
              <a:t> - words like: border,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state, job, tax, trade, wall, law, economy</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CC0E604E-A241-571D-233E-4923CA087D95}"/>
              </a:ext>
            </a:extLst>
          </p:cNvPr>
          <p:cNvSpPr>
            <a:spLocks noChangeArrowheads="1"/>
          </p:cNvSpPr>
          <p:nvPr/>
        </p:nvSpPr>
        <p:spPr bwMode="auto">
          <a:xfrm>
            <a:off x="27654" y="3811010"/>
            <a:ext cx="1714739" cy="304698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republican, election, state, win, impeachment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4" name="מחבר ישר 13">
            <a:extLst>
              <a:ext uri="{FF2B5EF4-FFF2-40B4-BE49-F238E27FC236}">
                <a16:creationId xmlns:a16="http://schemas.microsoft.com/office/drawing/2014/main" id="{CC3B631A-CB5C-F4E0-72D6-6CC73FCF4BF9}"/>
              </a:ext>
            </a:extLst>
          </p:cNvPr>
          <p:cNvCxnSpPr>
            <a:cxnSpLocks/>
          </p:cNvCxnSpPr>
          <p:nvPr/>
        </p:nvCxnSpPr>
        <p:spPr>
          <a:xfrm>
            <a:off x="27654" y="3685850"/>
            <a:ext cx="1068446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7707E00C-CC58-0BF4-7600-BA80F7925E40}"/>
              </a:ext>
            </a:extLst>
          </p:cNvPr>
          <p:cNvSpPr>
            <a:spLocks noChangeArrowheads="1"/>
          </p:cNvSpPr>
          <p:nvPr/>
        </p:nvSpPr>
        <p:spPr bwMode="auto">
          <a:xfrm>
            <a:off x="51565" y="797740"/>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second election campaign – focus on foreign policy </a:t>
            </a:r>
            <a:r>
              <a:rPr lang="he-IL" altLang="he-IL" dirty="0">
                <a:solidFill>
                  <a:schemeClr val="accent5">
                    <a:lumMod val="75000"/>
                  </a:schemeClr>
                </a:solidFill>
                <a:latin typeface="Bahnschrift SemiBold SemiConden" panose="020B0502040204020203" pitchFamily="34" charset="0"/>
              </a:rPr>
              <a:t> </a:t>
            </a:r>
            <a:r>
              <a:rPr lang="he-IL" altLang="he-IL" dirty="0">
                <a:solidFill>
                  <a:schemeClr val="tx2"/>
                </a:solidFill>
                <a:latin typeface="Bahnschrift SemiBold SemiConden" panose="020B0502040204020203" pitchFamily="34" charset="0"/>
              </a:rPr>
              <a:t>–</a:t>
            </a:r>
            <a:r>
              <a:rPr lang="en-US" altLang="he-IL" dirty="0">
                <a:solidFill>
                  <a:schemeClr val="tx2"/>
                </a:solidFill>
                <a:latin typeface="Bahnschrift SemiBold SemiConden" panose="020B0502040204020203"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words like: border, fake news, vote,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election, state</a:t>
            </a: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6" name="Rectangle 1">
            <a:extLst>
              <a:ext uri="{FF2B5EF4-FFF2-40B4-BE49-F238E27FC236}">
                <a16:creationId xmlns:a16="http://schemas.microsoft.com/office/drawing/2014/main" id="{1A26D24B-5503-4F1E-FB11-4C6C61593BCF}"/>
              </a:ext>
            </a:extLst>
          </p:cNvPr>
          <p:cNvSpPr>
            <a:spLocks noChangeArrowheads="1"/>
          </p:cNvSpPr>
          <p:nvPr/>
        </p:nvSpPr>
        <p:spPr bwMode="auto">
          <a:xfrm>
            <a:off x="2244139" y="797740"/>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live, coronavirus, life, law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7" name="Rectangle 1">
            <a:extLst>
              <a:ext uri="{FF2B5EF4-FFF2-40B4-BE49-F238E27FC236}">
                <a16:creationId xmlns:a16="http://schemas.microsoft.com/office/drawing/2014/main" id="{C830CA51-F66C-995A-A79C-752958317F00}"/>
              </a:ext>
            </a:extLst>
          </p:cNvPr>
          <p:cNvSpPr>
            <a:spLocks noChangeArrowheads="1"/>
          </p:cNvSpPr>
          <p:nvPr/>
        </p:nvSpPr>
        <p:spPr bwMode="auto">
          <a:xfrm>
            <a:off x="4387259" y="106493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in 2016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2016, trump2016, vote, president, trump, make, great, run, show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98E74688-2EEB-C0D9-74A7-363E0644B9D5}"/>
              </a:ext>
            </a:extLst>
          </p:cNvPr>
          <p:cNvSpPr>
            <a:spLocks noChangeArrowheads="1"/>
          </p:cNvSpPr>
          <p:nvPr/>
        </p:nvSpPr>
        <p:spPr bwMode="auto">
          <a:xfrm>
            <a:off x="6280725" y="1064933"/>
            <a:ext cx="239515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focused on Barak Obama and Hilary Clinton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Obama,</a:t>
            </a:r>
            <a:r>
              <a:rPr lang="he-IL" altLang="he-IL" dirty="0">
                <a:solidFill>
                  <a:schemeClr val="tx2"/>
                </a:solidFill>
                <a:latin typeface="Bahnschrift SemiBold SemiConden" panose="020B0502040204020203" pitchFamily="34" charset="0"/>
              </a:rPr>
              <a:t> </a:t>
            </a:r>
            <a:r>
              <a:rPr lang="en-US" altLang="he-IL" dirty="0">
                <a:solidFill>
                  <a:schemeClr val="tx2"/>
                </a:solidFill>
                <a:latin typeface="Bahnschrift SemiBold SemiConden" panose="020B0502040204020203" pitchFamily="34" charset="0"/>
              </a:rPr>
              <a:t>Hilary, Clinton, Obamacare, poll, president, bad, republican</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9" name="Rectangle 1">
            <a:extLst>
              <a:ext uri="{FF2B5EF4-FFF2-40B4-BE49-F238E27FC236}">
                <a16:creationId xmlns:a16="http://schemas.microsoft.com/office/drawing/2014/main" id="{1F9A62F1-20E5-749F-9F3D-F451B63217E0}"/>
              </a:ext>
            </a:extLst>
          </p:cNvPr>
          <p:cNvSpPr>
            <a:spLocks noChangeArrowheads="1"/>
          </p:cNvSpPr>
          <p:nvPr/>
        </p:nvSpPr>
        <p:spPr bwMode="auto">
          <a:xfrm>
            <a:off x="8845377" y="106493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algn="ctr"/>
            <a:r>
              <a:rPr lang="en-US" altLang="he-IL" dirty="0">
                <a:solidFill>
                  <a:schemeClr val="accent5">
                    <a:lumMod val="75000"/>
                  </a:schemeClr>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amazing, people, happy, forward, join, great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20" name="תיבת טקסט 19">
            <a:extLst>
              <a:ext uri="{FF2B5EF4-FFF2-40B4-BE49-F238E27FC236}">
                <a16:creationId xmlns:a16="http://schemas.microsoft.com/office/drawing/2014/main" id="{1A6C1F41-570F-9C38-5EFC-2906D44B7FB5}"/>
              </a:ext>
            </a:extLst>
          </p:cNvPr>
          <p:cNvSpPr txBox="1"/>
          <p:nvPr/>
        </p:nvSpPr>
        <p:spPr>
          <a:xfrm>
            <a:off x="10539568" y="1801618"/>
            <a:ext cx="1739455" cy="461665"/>
          </a:xfrm>
          <a:prstGeom prst="rect">
            <a:avLst/>
          </a:prstGeom>
          <a:noFill/>
        </p:spPr>
        <p:txBody>
          <a:bodyPr wrap="square">
            <a:spAutoFit/>
          </a:bodyPr>
          <a:lstStyle/>
          <a:p>
            <a:r>
              <a:rPr lang="en-US" altLang="he-IL" sz="2400" dirty="0">
                <a:solidFill>
                  <a:schemeClr val="tx2"/>
                </a:solidFill>
                <a:latin typeface="Bahnschrift SemiBold SemiConden" panose="020B0502040204020203" pitchFamily="34" charset="0"/>
              </a:rPr>
              <a:t>Lemmatizing</a:t>
            </a:r>
            <a:endParaRPr lang="he-IL" sz="2400" dirty="0"/>
          </a:p>
        </p:txBody>
      </p:sp>
      <p:sp>
        <p:nvSpPr>
          <p:cNvPr id="21" name="תיבת טקסט 20">
            <a:extLst>
              <a:ext uri="{FF2B5EF4-FFF2-40B4-BE49-F238E27FC236}">
                <a16:creationId xmlns:a16="http://schemas.microsoft.com/office/drawing/2014/main" id="{271CEFC8-B03E-BF86-F231-DD90A6F84B8B}"/>
              </a:ext>
            </a:extLst>
          </p:cNvPr>
          <p:cNvSpPr txBox="1"/>
          <p:nvPr/>
        </p:nvSpPr>
        <p:spPr>
          <a:xfrm>
            <a:off x="10712115" y="5334504"/>
            <a:ext cx="1739455" cy="461665"/>
          </a:xfrm>
          <a:prstGeom prst="rect">
            <a:avLst/>
          </a:prstGeom>
          <a:noFill/>
        </p:spPr>
        <p:txBody>
          <a:bodyPr wrap="square">
            <a:spAutoFit/>
          </a:bodyPr>
          <a:lstStyle/>
          <a:p>
            <a:r>
              <a:rPr lang="en-US" altLang="he-IL" sz="2400" dirty="0">
                <a:solidFill>
                  <a:schemeClr val="tx2"/>
                </a:solidFill>
                <a:latin typeface="Bahnschrift SemiBold SemiConden" panose="020B0502040204020203" pitchFamily="34" charset="0"/>
              </a:rPr>
              <a:t>Stemming</a:t>
            </a:r>
            <a:endParaRPr lang="he-IL" sz="2400" dirty="0"/>
          </a:p>
        </p:txBody>
      </p:sp>
    </p:spTree>
    <p:extLst>
      <p:ext uri="{BB962C8B-B14F-4D97-AF65-F5344CB8AC3E}">
        <p14:creationId xmlns:p14="http://schemas.microsoft.com/office/powerpoint/2010/main" val="27710442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Research</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329700" y="800044"/>
            <a:ext cx="7862300" cy="603594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Twitter was founded in 2006, and has 230~ million users all over the world</a:t>
            </a:r>
          </a:p>
          <a:p>
            <a:pPr>
              <a:lnSpc>
                <a:spcPct val="150000"/>
              </a:lnSpc>
            </a:pPr>
            <a:r>
              <a:rPr lang="en-US" sz="2000" dirty="0">
                <a:solidFill>
                  <a:schemeClr val="tx2"/>
                </a:solidFill>
                <a:latin typeface="Bahnschrift SemiBold SemiConden" panose="020B0502040204020203" pitchFamily="34" charset="0"/>
              </a:rPr>
              <a:t>Along with other huge social media platforms such as Facebook (Meta), TikTok, etc.</a:t>
            </a:r>
          </a:p>
          <a:p>
            <a:pPr>
              <a:lnSpc>
                <a:spcPct val="150000"/>
              </a:lnSpc>
            </a:pPr>
            <a:r>
              <a:rPr lang="en-US" sz="2000" dirty="0">
                <a:solidFill>
                  <a:schemeClr val="tx2"/>
                </a:solidFill>
                <a:latin typeface="Bahnschrift SemiBold SemiConden" panose="020B0502040204020203" pitchFamily="34" charset="0"/>
              </a:rPr>
              <a:t>Popular users of these platforms sometimes have hundreds of millions of users following their every move, tweet and post and are influenced by them</a:t>
            </a:r>
          </a:p>
          <a:p>
            <a:pPr>
              <a:lnSpc>
                <a:spcPct val="150000"/>
              </a:lnSpc>
            </a:pPr>
            <a:r>
              <a:rPr lang="en-US" sz="2000" dirty="0">
                <a:solidFill>
                  <a:schemeClr val="tx2"/>
                </a:solidFill>
                <a:latin typeface="Bahnschrift SemiBold SemiConden" panose="020B0502040204020203" pitchFamily="34" charset="0"/>
              </a:rPr>
              <a:t>Former USA president Donald J Trump had tens of millions of followers on Twitter</a:t>
            </a:r>
          </a:p>
          <a:p>
            <a:pPr>
              <a:lnSpc>
                <a:spcPct val="150000"/>
              </a:lnSpc>
            </a:pPr>
            <a:r>
              <a:rPr lang="en-US" sz="2000" dirty="0">
                <a:solidFill>
                  <a:schemeClr val="tx2"/>
                </a:solidFill>
                <a:latin typeface="Bahnschrift SemiBold SemiConden" panose="020B0502040204020203" pitchFamily="34" charset="0"/>
              </a:rPr>
              <a:t>We aim to understand – On which topics did Trump influenced the most regarding public opinion by analyzing the tweets and the amount of ‘Likes’ and ‘Retweets’ they have received by Trump’s followers</a:t>
            </a:r>
          </a:p>
          <a:p>
            <a:pPr>
              <a:lnSpc>
                <a:spcPct val="150000"/>
              </a:lnSpc>
            </a:pPr>
            <a:r>
              <a:rPr lang="en-US" sz="2000" dirty="0">
                <a:solidFill>
                  <a:schemeClr val="tx2"/>
                </a:solidFill>
                <a:latin typeface="Bahnschrift SemiBold SemiConden" panose="020B0502040204020203" pitchFamily="34" charset="0"/>
              </a:rPr>
              <a:t>We analyzed all 56,000~ of the tweets Trump posted over the years</a:t>
            </a:r>
          </a:p>
          <a:p>
            <a:pPr>
              <a:lnSpc>
                <a:spcPct val="150000"/>
              </a:lnSpc>
            </a:pPr>
            <a:r>
              <a:rPr lang="en-US" sz="2000" dirty="0">
                <a:solidFill>
                  <a:schemeClr val="tx2"/>
                </a:solidFill>
                <a:latin typeface="Bahnschrift SemiBold SemiConden" panose="020B0502040204020203" pitchFamily="34" charset="0"/>
              </a:rPr>
              <a:t>By applying unsupervised learning methods we hope to find interesting and insightful results</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916819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2" name="תיבת טקסט 21">
            <a:extLst>
              <a:ext uri="{FF2B5EF4-FFF2-40B4-BE49-F238E27FC236}">
                <a16:creationId xmlns:a16="http://schemas.microsoft.com/office/drawing/2014/main" id="{635F63C4-A838-B110-0874-3D711306C5AD}"/>
              </a:ext>
            </a:extLst>
          </p:cNvPr>
          <p:cNvSpPr txBox="1"/>
          <p:nvPr/>
        </p:nvSpPr>
        <p:spPr>
          <a:xfrm>
            <a:off x="4482100" y="791378"/>
            <a:ext cx="6994134" cy="3416320"/>
          </a:xfrm>
          <a:prstGeom prst="rect">
            <a:avLst/>
          </a:prstGeom>
          <a:noFill/>
        </p:spPr>
        <p:txBody>
          <a:bodyPr wrap="square">
            <a:spAutoFit/>
          </a:bodyPr>
          <a:lstStyle/>
          <a:p>
            <a:r>
              <a:rPr lang="en-US" sz="2400" dirty="0">
                <a:solidFill>
                  <a:schemeClr val="tx2"/>
                </a:solidFill>
                <a:latin typeface="Bahnschrift SemiBold SemiConden" panose="020B0502040204020203" pitchFamily="34" charset="0"/>
              </a:rPr>
              <a:t>Although there is a difference between LDA in the STEMMING method compared to the LEMMATIZING method, a clear correlation pattern can be seen between the two regarding the subject of clusters</a:t>
            </a:r>
          </a:p>
          <a:p>
            <a:endParaRPr lang="en-US" sz="2400" dirty="0">
              <a:solidFill>
                <a:schemeClr val="tx2"/>
              </a:solidFill>
              <a:latin typeface="Bahnschrift SemiBold SemiConden" panose="020B0502040204020203" pitchFamily="34" charset="0"/>
            </a:endParaRPr>
          </a:p>
          <a:p>
            <a:r>
              <a:rPr lang="en-US" sz="2400" dirty="0">
                <a:solidFill>
                  <a:schemeClr val="tx2"/>
                </a:solidFill>
                <a:latin typeface="Bahnschrift SemiBold SemiConden" panose="020B0502040204020203" pitchFamily="34" charset="0"/>
              </a:rPr>
              <a:t>Between the LDA and TFIDF methods one can also see a clear recurrence of the issues in the different clusters - i.e. the models work differently, but in the end lead to similar results</a:t>
            </a:r>
            <a:endParaRPr lang="he-IL" sz="24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7550572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665249" y="8349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Machine Learning</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2" name="תיבת טקסט 21">
            <a:extLst>
              <a:ext uri="{FF2B5EF4-FFF2-40B4-BE49-F238E27FC236}">
                <a16:creationId xmlns:a16="http://schemas.microsoft.com/office/drawing/2014/main" id="{635F63C4-A838-B110-0874-3D711306C5AD}"/>
              </a:ext>
            </a:extLst>
          </p:cNvPr>
          <p:cNvSpPr txBox="1"/>
          <p:nvPr/>
        </p:nvSpPr>
        <p:spPr>
          <a:xfrm>
            <a:off x="4482100" y="791378"/>
            <a:ext cx="6994134" cy="2677656"/>
          </a:xfrm>
          <a:prstGeom prst="rect">
            <a:avLst/>
          </a:prstGeom>
          <a:noFill/>
        </p:spPr>
        <p:txBody>
          <a:bodyPr wrap="square">
            <a:spAutoFit/>
          </a:bodyPr>
          <a:lstStyle/>
          <a:p>
            <a:r>
              <a:rPr lang="en-US" sz="2400" dirty="0">
                <a:solidFill>
                  <a:schemeClr val="tx2"/>
                </a:solidFill>
                <a:latin typeface="Bahnschrift SemiBold SemiConden" panose="020B0502040204020203" pitchFamily="34" charset="0"/>
              </a:rPr>
              <a:t>We used 3 different machine learning algorithms and experimented with each of them, tested the differences between them and understand each of their work mechanisms </a:t>
            </a:r>
          </a:p>
          <a:p>
            <a:r>
              <a:rPr lang="en-US" sz="2400" dirty="0">
                <a:solidFill>
                  <a:schemeClr val="tx2"/>
                </a:solidFill>
                <a:latin typeface="Bahnschrift SemiBold SemiConden" panose="020B0502040204020203" pitchFamily="34" charset="0"/>
              </a:rPr>
              <a:t>For each model we created the appropriate function which were introduced during phase 4</a:t>
            </a:r>
          </a:p>
          <a:p>
            <a:endParaRPr lang="he-IL" sz="2400" dirty="0">
              <a:solidFill>
                <a:schemeClr val="tx2"/>
              </a:solidFill>
              <a:latin typeface="Bahnschrift SemiBold SemiConden" panose="020B0502040204020203" pitchFamily="34" charset="0"/>
            </a:endParaRPr>
          </a:p>
        </p:txBody>
      </p:sp>
      <p:graphicFrame>
        <p:nvGraphicFramePr>
          <p:cNvPr id="6" name="Diagram 22">
            <a:extLst>
              <a:ext uri="{FF2B5EF4-FFF2-40B4-BE49-F238E27FC236}">
                <a16:creationId xmlns:a16="http://schemas.microsoft.com/office/drawing/2014/main" id="{15675273-1EDF-6DD8-67CC-EA5626208931}"/>
              </a:ext>
            </a:extLst>
          </p:cNvPr>
          <p:cNvGraphicFramePr/>
          <p:nvPr>
            <p:extLst>
              <p:ext uri="{D42A27DB-BD31-4B8C-83A1-F6EECF244321}">
                <p14:modId xmlns:p14="http://schemas.microsoft.com/office/powerpoint/2010/main" val="3323251067"/>
              </p:ext>
            </p:extLst>
          </p:nvPr>
        </p:nvGraphicFramePr>
        <p:xfrm>
          <a:off x="4365261" y="2637902"/>
          <a:ext cx="7625779" cy="4921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9562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3">
            <a:extLst>
              <a:ext uri="{FF2B5EF4-FFF2-40B4-BE49-F238E27FC236}">
                <a16:creationId xmlns:a16="http://schemas.microsoft.com/office/drawing/2014/main" id="{22ED8E80-6B60-7998-25E1-7EE1A711FDE8}"/>
              </a:ext>
            </a:extLst>
          </p:cNvPr>
          <p:cNvSpPr txBox="1"/>
          <p:nvPr/>
        </p:nvSpPr>
        <p:spPr>
          <a:xfrm>
            <a:off x="4236376" y="312918"/>
            <a:ext cx="8712485" cy="633011"/>
          </a:xfrm>
          <a:prstGeom prst="roundRect">
            <a:avLst/>
          </a:prstGeom>
          <a:noFill/>
        </p:spPr>
        <p:txBody>
          <a:bodyPr wrap="square" rtlCol="0" anchor="b">
            <a:spAutoFit/>
          </a:bodyPr>
          <a:lstStyle/>
          <a:p>
            <a:pPr marL="457200" marR="0">
              <a:lnSpc>
                <a:spcPct val="107000"/>
              </a:lnSpc>
              <a:spcBef>
                <a:spcPts val="0"/>
              </a:spcBef>
              <a:spcAft>
                <a:spcPts val="800"/>
              </a:spcAft>
            </a:pPr>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Conclusion</a:t>
            </a:r>
            <a:endParaRPr lang="en-US" sz="3200" b="1" dirty="0">
              <a:solidFill>
                <a:schemeClr val="accent5"/>
              </a:solidFill>
              <a:effectLst/>
              <a:latin typeface="Bahnschrift SemiLight SemiConde" panose="020B0502040204020203" pitchFamily="34" charset="0"/>
              <a:ea typeface="Calibri" panose="020F0502020204030204" pitchFamily="34" charset="0"/>
              <a:cs typeface="Arial" panose="020B0604020202020204" pitchFamily="34" charset="0"/>
            </a:endParaRPr>
          </a:p>
        </p:txBody>
      </p:sp>
      <p:cxnSp>
        <p:nvCxnSpPr>
          <p:cNvPr id="5" name="מחבר ישר 4">
            <a:extLst>
              <a:ext uri="{FF2B5EF4-FFF2-40B4-BE49-F238E27FC236}">
                <a16:creationId xmlns:a16="http://schemas.microsoft.com/office/drawing/2014/main" id="{AF2CA1F9-78EB-E813-C5EA-0F27B6D93E7B}"/>
              </a:ext>
            </a:extLst>
          </p:cNvPr>
          <p:cNvCxnSpPr/>
          <p:nvPr/>
        </p:nvCxnSpPr>
        <p:spPr>
          <a:xfrm>
            <a:off x="4274048" y="1018554"/>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5ABB8B5-377F-2FFE-B623-E3B74521AC6F}"/>
              </a:ext>
            </a:extLst>
          </p:cNvPr>
          <p:cNvSpPr txBox="1"/>
          <p:nvPr/>
        </p:nvSpPr>
        <p:spPr>
          <a:xfrm>
            <a:off x="4236376" y="1228029"/>
            <a:ext cx="7955624" cy="5693866"/>
          </a:xfrm>
          <a:prstGeom prst="rect">
            <a:avLst/>
          </a:prstGeom>
          <a:noFill/>
        </p:spPr>
        <p:txBody>
          <a:bodyPr wrap="square">
            <a:spAutoFit/>
          </a:bodyPr>
          <a:lstStyle/>
          <a:p>
            <a:r>
              <a:rPr lang="en-US" sz="2800" dirty="0">
                <a:effectLst/>
                <a:latin typeface="Bahnschrift SemiLight SemiConde" panose="020B0502040204020203" pitchFamily="34" charset="0"/>
                <a:ea typeface="Calibri" panose="020F0502020204030204" pitchFamily="34" charset="0"/>
                <a:cs typeface="Arial" panose="020B0604020202020204" pitchFamily="34" charset="0"/>
              </a:rPr>
              <a:t>After analyzing all of Donald Trump's tweets in more than a decade of activity on Twitter, one can clearly see the topics that most influenced public opinion, what his followers liked, and what they posted themselves. </a:t>
            </a:r>
            <a:r>
              <a:rPr lang="en-US" sz="2800" dirty="0">
                <a:solidFill>
                  <a:schemeClr val="accent5">
                    <a:lumMod val="75000"/>
                  </a:schemeClr>
                </a:solidFill>
                <a:effectLst/>
                <a:latin typeface="Bahnschrift SemiLight SemiConde" panose="020B0502040204020203" pitchFamily="34" charset="0"/>
                <a:ea typeface="Calibri" panose="020F0502020204030204" pitchFamily="34" charset="0"/>
                <a:cs typeface="Arial" panose="020B0604020202020204" pitchFamily="34" charset="0"/>
              </a:rPr>
              <a:t>Trump's first run in the US presidential election was the most influential issue</a:t>
            </a:r>
            <a:r>
              <a:rPr lang="en-US" sz="2800" dirty="0">
                <a:effectLst/>
                <a:latin typeface="Bahnschrift SemiLight SemiConde" panose="020B0502040204020203" pitchFamily="34" charset="0"/>
                <a:ea typeface="Calibri" panose="020F0502020204030204" pitchFamily="34" charset="0"/>
                <a:cs typeface="Arial" panose="020B0604020202020204" pitchFamily="34" charset="0"/>
              </a:rPr>
              <a:t>, followed by his second run, as well as issues such as foreign policy, the economy, and the sympathy of his followers.</a:t>
            </a:r>
          </a:p>
          <a:p>
            <a:endParaRPr lang="en-US" sz="2800" dirty="0">
              <a:latin typeface="Bahnschrift SemiLight SemiConde" panose="020B0502040204020203" pitchFamily="34" charset="0"/>
              <a:cs typeface="Arial" panose="020B0604020202020204" pitchFamily="34" charset="0"/>
            </a:endParaRPr>
          </a:p>
          <a:p>
            <a:r>
              <a:rPr lang="en-US" sz="2800" dirty="0">
                <a:latin typeface="Bahnschrift SemiLight SemiConde" panose="020B0502040204020203" pitchFamily="34" charset="0"/>
                <a:cs typeface="Arial" panose="020B0604020202020204" pitchFamily="34" charset="0"/>
              </a:rPr>
              <a:t>After we finished the project we think that the LDA is the best unsupervised machine learning algorithm – it has the easiest initializing as well as clear and comfortable UI   </a:t>
            </a:r>
            <a:endParaRPr lang="he-IL" sz="2800" dirty="0"/>
          </a:p>
        </p:txBody>
      </p:sp>
    </p:spTree>
    <p:extLst>
      <p:ext uri="{BB962C8B-B14F-4D97-AF65-F5344CB8AC3E}">
        <p14:creationId xmlns:p14="http://schemas.microsoft.com/office/powerpoint/2010/main" val="4150138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Crawling</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6854143" y="1127449"/>
            <a:ext cx="5464571" cy="6304290"/>
          </a:xfrm>
          <a:prstGeom prst="rect">
            <a:avLst/>
          </a:prstGeom>
          <a:noFill/>
        </p:spPr>
        <p:txBody>
          <a:bodyPr wrap="square">
            <a:spAutoFit/>
          </a:bodyPr>
          <a:lstStyle/>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Using selenium to scroll infinite page</a:t>
            </a: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Function phases:</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open website with web driver</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get the page height for calculations</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in the loop, continue to scroll until the crawler calculate that we get all the infinite page</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every 3 seconds we scroll, its 3 secs for the site will get that data from its server</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What to do with the page:</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After the Selenium finish to scroll</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To get the number of the tweets we get the HTML element with CSS class "results___1pfEc"</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To get all the tweet data using the CSS class "tweet___2xXtA"</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for loop to get all the tweets, in the "div" element there is a </a:t>
            </a:r>
            <a:r>
              <a:rPr lang="en-US" sz="2000" b="1" dirty="0" err="1">
                <a:solidFill>
                  <a:schemeClr val="tx2"/>
                </a:solidFill>
                <a:latin typeface="Bahnschrift SemiBold SemiConden" panose="020B0502040204020203" pitchFamily="34" charset="0"/>
              </a:rPr>
              <a:t>json</a:t>
            </a:r>
            <a:r>
              <a:rPr lang="en-US" sz="2000" b="1" dirty="0">
                <a:solidFill>
                  <a:schemeClr val="tx2"/>
                </a:solidFill>
                <a:latin typeface="Bahnschrift SemiBold SemiConden" panose="020B0502040204020203" pitchFamily="34" charset="0"/>
              </a:rPr>
              <a:t> with the data</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A02A90F0-FFFC-45A3-29EC-58AA0694B83E}"/>
              </a:ext>
            </a:extLst>
          </p:cNvPr>
          <p:cNvPicPr>
            <a:picLocks noChangeAspect="1"/>
          </p:cNvPicPr>
          <p:nvPr/>
        </p:nvPicPr>
        <p:blipFill>
          <a:blip r:embed="rId3"/>
          <a:stretch>
            <a:fillRect/>
          </a:stretch>
        </p:blipFill>
        <p:spPr>
          <a:xfrm>
            <a:off x="163977" y="1313748"/>
            <a:ext cx="6599688" cy="37205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8452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Crawling</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6854143" y="1127449"/>
            <a:ext cx="5464571" cy="6304290"/>
          </a:xfrm>
          <a:prstGeom prst="rect">
            <a:avLst/>
          </a:prstGeom>
          <a:noFill/>
        </p:spPr>
        <p:txBody>
          <a:bodyPr wrap="square">
            <a:spAutoFit/>
          </a:bodyPr>
          <a:lstStyle/>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Using selenium to scroll infinite page</a:t>
            </a: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Function phases:</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open website with web driver</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get the page height for calculations</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in the loop, continue to scroll until the crawler calculate that we get all the infinite page</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every 3 seconds we scroll, its 3 secs for the site will get that data from its server</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What to do with the page:</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After the Selenium finish to scroll</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To get the number of the tweets we get the HTML element with CSS class "results___1pfEc"</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To get all the tweet data using the CSS class "tweet___2xXtA"</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for loop to get all the tweets, in the "div" element there is a </a:t>
            </a:r>
            <a:r>
              <a:rPr lang="en-US" sz="2000" b="1" dirty="0" err="1">
                <a:solidFill>
                  <a:schemeClr val="tx2"/>
                </a:solidFill>
                <a:latin typeface="Bahnschrift SemiBold SemiConden" panose="020B0502040204020203" pitchFamily="34" charset="0"/>
              </a:rPr>
              <a:t>json</a:t>
            </a:r>
            <a:r>
              <a:rPr lang="en-US" sz="2000" b="1" dirty="0">
                <a:solidFill>
                  <a:schemeClr val="tx2"/>
                </a:solidFill>
                <a:latin typeface="Bahnschrift SemiBold SemiConden" panose="020B0502040204020203" pitchFamily="34" charset="0"/>
              </a:rPr>
              <a:t> with the data</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025C6A0-6FF1-612A-E5D4-966E51FF9C37}"/>
              </a:ext>
            </a:extLst>
          </p:cNvPr>
          <p:cNvPicPr>
            <a:picLocks noChangeAspect="1"/>
          </p:cNvPicPr>
          <p:nvPr/>
        </p:nvPicPr>
        <p:blipFill>
          <a:blip r:embed="rId3"/>
          <a:stretch>
            <a:fillRect/>
          </a:stretch>
        </p:blipFill>
        <p:spPr>
          <a:xfrm>
            <a:off x="84673" y="952226"/>
            <a:ext cx="6648751" cy="3562704"/>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F774140B-A4B1-ECFE-0C11-A51AC10DB9B6}"/>
              </a:ext>
            </a:extLst>
          </p:cNvPr>
          <p:cNvPicPr>
            <a:picLocks noChangeAspect="1"/>
          </p:cNvPicPr>
          <p:nvPr/>
        </p:nvPicPr>
        <p:blipFill>
          <a:blip r:embed="rId4"/>
          <a:stretch>
            <a:fillRect/>
          </a:stretch>
        </p:blipFill>
        <p:spPr>
          <a:xfrm>
            <a:off x="84673" y="4719049"/>
            <a:ext cx="6648751" cy="1390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048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7389690" cy="2343655"/>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During the data manipulation phase, we created 8 function in order to clean the original data frame. We chose to produce 2 data frames, one with stemming and one with lemmatizing in order to compare how the different methods are different when vectorized and presented</a:t>
            </a:r>
          </a:p>
          <a:p>
            <a:pPr>
              <a:lnSpc>
                <a:spcPct val="150000"/>
              </a:lnSpc>
            </a:pPr>
            <a:endParaRPr lang="he-IL" sz="2000" dirty="0">
              <a:solidFill>
                <a:schemeClr val="tx2"/>
              </a:solidFill>
              <a:latin typeface="Bahnschrift SemiBold SemiConden" panose="020B0502040204020203" pitchFamily="34" charset="0"/>
            </a:endParaRPr>
          </a:p>
        </p:txBody>
      </p:sp>
      <p:graphicFrame>
        <p:nvGraphicFramePr>
          <p:cNvPr id="3" name="דיאגרמה 2">
            <a:extLst>
              <a:ext uri="{FF2B5EF4-FFF2-40B4-BE49-F238E27FC236}">
                <a16:creationId xmlns:a16="http://schemas.microsoft.com/office/drawing/2014/main" id="{31396FFF-2763-76DF-0A74-26D43AB87901}"/>
              </a:ext>
            </a:extLst>
          </p:cNvPr>
          <p:cNvGraphicFramePr/>
          <p:nvPr>
            <p:extLst>
              <p:ext uri="{D42A27DB-BD31-4B8C-83A1-F6EECF244321}">
                <p14:modId xmlns:p14="http://schemas.microsoft.com/office/powerpoint/2010/main" val="142325508"/>
              </p:ext>
            </p:extLst>
          </p:nvPr>
        </p:nvGraphicFramePr>
        <p:xfrm>
          <a:off x="955468" y="2942081"/>
          <a:ext cx="10281064" cy="3812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977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3" y="822390"/>
            <a:ext cx="7338319" cy="5420395"/>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Remove Stops Words:</a:t>
            </a:r>
          </a:p>
          <a:p>
            <a:pPr>
              <a:lnSpc>
                <a:spcPct val="150000"/>
              </a:lnSpc>
            </a:pPr>
            <a:r>
              <a:rPr lang="en-US" sz="2000" dirty="0">
                <a:solidFill>
                  <a:schemeClr val="tx2"/>
                </a:solidFill>
                <a:latin typeface="Bahnschrift SemiLight SemiConde" panose="020B0502040204020203" pitchFamily="34" charset="0"/>
              </a:rPr>
              <a:t>A stop word is a commonly used word (such as “the”, “a”, “an”, “in”) that a search engine has been programmed to ignore, both when indexing entries for searching and when retrieving them as the result of a search query. </a:t>
            </a:r>
            <a:br>
              <a:rPr lang="en-US" sz="2000" dirty="0">
                <a:solidFill>
                  <a:schemeClr val="tx2"/>
                </a:solidFill>
                <a:latin typeface="Bahnschrift SemiLight SemiConde" panose="020B0502040204020203" pitchFamily="34" charset="0"/>
              </a:rPr>
            </a:br>
            <a:r>
              <a:rPr lang="en-US" sz="2000" dirty="0">
                <a:solidFill>
                  <a:schemeClr val="tx2"/>
                </a:solidFill>
                <a:latin typeface="Bahnschrift SemiLight SemiConde" panose="020B0502040204020203" pitchFamily="34" charset="0"/>
              </a:rPr>
              <a:t>We would not want these words to take up space in our database, or taking up valuable processing time. For this, we can remove them easily, by storing a list of words that you consider to stop words. NLTK(Natural Language Toolkit) in python has a list of </a:t>
            </a:r>
            <a:r>
              <a:rPr lang="en-US" sz="2000" dirty="0" err="1">
                <a:solidFill>
                  <a:schemeClr val="tx2"/>
                </a:solidFill>
                <a:latin typeface="Bahnschrift SemiLight SemiConde" panose="020B0502040204020203" pitchFamily="34" charset="0"/>
              </a:rPr>
              <a:t>stopwords</a:t>
            </a:r>
            <a:r>
              <a:rPr lang="en-US" sz="2000" dirty="0">
                <a:solidFill>
                  <a:schemeClr val="tx2"/>
                </a:solidFill>
                <a:latin typeface="Bahnschrift SemiLight SemiConde" panose="020B0502040204020203" pitchFamily="34" charset="0"/>
              </a:rPr>
              <a:t> stored in 16 different languages. You can find them in the </a:t>
            </a:r>
            <a:r>
              <a:rPr lang="en-US" sz="2000" dirty="0" err="1">
                <a:solidFill>
                  <a:schemeClr val="tx2"/>
                </a:solidFill>
                <a:latin typeface="Bahnschrift SemiLight SemiConde" panose="020B0502040204020203" pitchFamily="34" charset="0"/>
              </a:rPr>
              <a:t>nltk_data</a:t>
            </a:r>
            <a:r>
              <a:rPr lang="en-US" sz="2000" dirty="0">
                <a:solidFill>
                  <a:schemeClr val="tx2"/>
                </a:solidFill>
                <a:latin typeface="Bahnschrift SemiLight SemiConde" panose="020B0502040204020203" pitchFamily="34" charset="0"/>
              </a:rPr>
              <a:t> directory. home/</a:t>
            </a:r>
            <a:r>
              <a:rPr lang="en-US" sz="2000" dirty="0" err="1">
                <a:solidFill>
                  <a:schemeClr val="tx2"/>
                </a:solidFill>
                <a:latin typeface="Bahnschrift SemiLight SemiConde" panose="020B0502040204020203" pitchFamily="34" charset="0"/>
              </a:rPr>
              <a:t>pratima</a:t>
            </a:r>
            <a:r>
              <a:rPr lang="en-US" sz="2000" dirty="0">
                <a:solidFill>
                  <a:schemeClr val="tx2"/>
                </a:solidFill>
                <a:latin typeface="Bahnschrift SemiLight SemiConde" panose="020B0502040204020203" pitchFamily="34" charset="0"/>
              </a:rPr>
              <a:t>/</a:t>
            </a:r>
            <a:r>
              <a:rPr lang="en-US" sz="2000" dirty="0" err="1">
                <a:solidFill>
                  <a:schemeClr val="tx2"/>
                </a:solidFill>
                <a:latin typeface="Bahnschrift SemiLight SemiConde" panose="020B0502040204020203" pitchFamily="34" charset="0"/>
              </a:rPr>
              <a:t>nltk_data</a:t>
            </a:r>
            <a:r>
              <a:rPr lang="en-US" sz="2000" dirty="0">
                <a:solidFill>
                  <a:schemeClr val="tx2"/>
                </a:solidFill>
                <a:latin typeface="Bahnschrift SemiLight SemiConde" panose="020B0502040204020203" pitchFamily="34" charset="0"/>
              </a:rPr>
              <a:t>/corpora/</a:t>
            </a:r>
            <a:r>
              <a:rPr lang="en-US" sz="2000" dirty="0" err="1">
                <a:solidFill>
                  <a:schemeClr val="tx2"/>
                </a:solidFill>
                <a:latin typeface="Bahnschrift SemiLight SemiConde" panose="020B0502040204020203" pitchFamily="34" charset="0"/>
              </a:rPr>
              <a:t>stopwords</a:t>
            </a:r>
            <a:r>
              <a:rPr lang="en-US" sz="2000" dirty="0">
                <a:solidFill>
                  <a:schemeClr val="tx2"/>
                </a:solidFill>
                <a:latin typeface="Bahnschrift SemiLight SemiConde" panose="020B0502040204020203" pitchFamily="34" charset="0"/>
              </a:rPr>
              <a:t> is the directory address.(Do not forget to change your home directory name)</a:t>
            </a:r>
            <a:endParaRPr lang="he-IL" sz="2000" dirty="0">
              <a:solidFill>
                <a:schemeClr val="tx2"/>
              </a:solidFill>
              <a:latin typeface="Bahnschrift SemiLight SemiConde" panose="020B0502040204020203" pitchFamily="34" charset="0"/>
            </a:endParaRPr>
          </a:p>
        </p:txBody>
      </p:sp>
      <p:pic>
        <p:nvPicPr>
          <p:cNvPr id="6" name="תמונה 5">
            <a:extLst>
              <a:ext uri="{FF2B5EF4-FFF2-40B4-BE49-F238E27FC236}">
                <a16:creationId xmlns:a16="http://schemas.microsoft.com/office/drawing/2014/main" id="{E439DB91-EAFD-7F59-6146-91BF3087F3CE}"/>
              </a:ext>
            </a:extLst>
          </p:cNvPr>
          <p:cNvPicPr>
            <a:picLocks noChangeAspect="1"/>
          </p:cNvPicPr>
          <p:nvPr/>
        </p:nvPicPr>
        <p:blipFill>
          <a:blip r:embed="rId3"/>
          <a:stretch>
            <a:fillRect/>
          </a:stretch>
        </p:blipFill>
        <p:spPr>
          <a:xfrm>
            <a:off x="113015" y="3242259"/>
            <a:ext cx="4304873" cy="373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471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TIFY - Jacob - Light 1">
      <a:dk1>
        <a:srgbClr val="E5E4E6"/>
      </a:dk1>
      <a:lt1>
        <a:srgbClr val="F5F5F5"/>
      </a:lt1>
      <a:dk2>
        <a:srgbClr val="FFFFFF"/>
      </a:dk2>
      <a:lt2>
        <a:srgbClr val="A1DAE9"/>
      </a:lt2>
      <a:accent1>
        <a:srgbClr val="2D549B"/>
      </a:accent1>
      <a:accent2>
        <a:srgbClr val="31CCE9"/>
      </a:accent2>
      <a:accent3>
        <a:srgbClr val="F04898"/>
      </a:accent3>
      <a:accent4>
        <a:srgbClr val="179E86"/>
      </a:accent4>
      <a:accent5>
        <a:srgbClr val="FEC070"/>
      </a:accent5>
      <a:accent6>
        <a:srgbClr val="CFC5BF"/>
      </a:accent6>
      <a:hlink>
        <a:srgbClr val="DFE3E6"/>
      </a:hlink>
      <a:folHlink>
        <a:srgbClr val="9AA2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2650</TotalTime>
  <Words>3134</Words>
  <Application>Microsoft Office PowerPoint</Application>
  <PresentationFormat>מסך רחב</PresentationFormat>
  <Paragraphs>334</Paragraphs>
  <Slides>52</Slides>
  <Notes>50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52</vt:i4>
      </vt:variant>
    </vt:vector>
  </HeadingPairs>
  <TitlesOfParts>
    <vt:vector size="62" baseType="lpstr">
      <vt:lpstr>Arial</vt:lpstr>
      <vt:lpstr>Arial</vt:lpstr>
      <vt:lpstr>Asap</vt:lpstr>
      <vt:lpstr>Bahnschrift SemiBold</vt:lpstr>
      <vt:lpstr>Bahnschrift SemiBold Condensed</vt:lpstr>
      <vt:lpstr>Bahnschrift SemiBold SemiConden</vt:lpstr>
      <vt:lpstr>Bahnschrift SemiLight SemiConde</vt:lpstr>
      <vt:lpstr>Calibri</vt:lpstr>
      <vt:lpstr>inherit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Matan Roginsky</cp:lastModifiedBy>
  <cp:revision>394</cp:revision>
  <dcterms:created xsi:type="dcterms:W3CDTF">2018-12-21T22:04:22Z</dcterms:created>
  <dcterms:modified xsi:type="dcterms:W3CDTF">2022-06-29T20:57:02Z</dcterms:modified>
</cp:coreProperties>
</file>